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70" r:id="rId11"/>
    <p:sldId id="271" r:id="rId12"/>
    <p:sldId id="269" r:id="rId13"/>
    <p:sldId id="272" r:id="rId14"/>
    <p:sldId id="273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4" r:id="rId23"/>
    <p:sldId id="286" r:id="rId24"/>
    <p:sldId id="275" r:id="rId25"/>
    <p:sldId id="278" r:id="rId26"/>
    <p:sldId id="279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1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90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70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3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3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83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39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66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3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97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3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F12E-B32A-4AC4-964B-2DCFD4BD00B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1199-BD55-4DB7-A75C-89F8B5057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75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onsiglioregionale.calabria.it/portale/BancheDati/Statuto/Statut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rc.it/bdf/api/BDF?numero=35&amp;anno=2001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consrc.it/bdf/api/BDF?numero=21&amp;anno=200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consiglioregionale.calabria.it/portale/Istituzione/Commissioni/VisualizzaSommario/981?comm=Autoriforma" TargetMode="External"/><Relationship Id="rId4" Type="http://schemas.openxmlformats.org/officeDocument/2006/relationships/hyperlink" Target="http://www.consrc.it/bdf/api/BDF?numero=18&amp;anno=200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consiglioregionale.calabria.it/upload/integrali_aula/74_7_31072003.htm" TargetMode="External"/><Relationship Id="rId7" Type="http://schemas.openxmlformats.org/officeDocument/2006/relationships/hyperlink" Target="http://www.consrc.it/bdf/api/BDF?numero=25&amp;anno=2004" TargetMode="External"/><Relationship Id="rId2" Type="http://schemas.openxmlformats.org/officeDocument/2006/relationships/hyperlink" Target="http://www.consiglioregionale.calabria.it/upload/integrali_aula/067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nsiglioregionale.calabria.it/upload/integrali_aula/094.htm" TargetMode="External"/><Relationship Id="rId5" Type="http://schemas.openxmlformats.org/officeDocument/2006/relationships/hyperlink" Target="http://www.consiglioregionale.calabria.it/upload/integrali_aula/093.htm" TargetMode="External"/><Relationship Id="rId4" Type="http://schemas.openxmlformats.org/officeDocument/2006/relationships/hyperlink" Target="http://www.consiglioregionale.calabria.it/commissione_riforme/" TargetMode="Externa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17987" y="2806263"/>
            <a:ext cx="8986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latin typeface="Baskerville Old Face" panose="02020602080505020303" pitchFamily="18" charset="0"/>
              </a:rPr>
              <a:t>1970 - 2020: </a:t>
            </a:r>
            <a:r>
              <a:rPr lang="it-IT" sz="2800" b="1" i="1" u="sng" dirty="0" smtClean="0">
                <a:latin typeface="Baskerville Old Face" panose="02020602080505020303" pitchFamily="18" charset="0"/>
              </a:rPr>
              <a:t>50 anni di regionalismo</a:t>
            </a:r>
          </a:p>
          <a:p>
            <a:pPr algn="ctr"/>
            <a:r>
              <a:rPr lang="it-IT" sz="2800" dirty="0" smtClean="0">
                <a:latin typeface="Baskerville Old Face" panose="02020602080505020303" pitchFamily="18" charset="0"/>
              </a:rPr>
              <a:t>Presentazione delle fonti documentali </a:t>
            </a:r>
          </a:p>
          <a:p>
            <a:pPr algn="ctr"/>
            <a:r>
              <a:rPr lang="it-IT" sz="2800" dirty="0" smtClean="0">
                <a:latin typeface="Baskerville Old Face" panose="02020602080505020303" pitchFamily="18" charset="0"/>
              </a:rPr>
              <a:t>del Polo culturale "Mattia Preti"</a:t>
            </a:r>
          </a:p>
          <a:p>
            <a:pPr algn="ctr"/>
            <a:r>
              <a:rPr lang="it-IT" sz="2800" dirty="0" smtClean="0">
                <a:latin typeface="Baskerville Old Face" panose="02020602080505020303" pitchFamily="18" charset="0"/>
              </a:rPr>
              <a:t> sul tema del regionalismo italiano e calabrese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2661" y="1245871"/>
            <a:ext cx="1093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75944" y="1245871"/>
            <a:ext cx="88707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FOCUS tematico: Lo Statuto del 1971 si interseca ala rivolta della città di Reggio Calabria (1)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«</a:t>
            </a:r>
            <a:r>
              <a:rPr lang="it-IT" i="1" dirty="0" smtClean="0"/>
              <a:t>Esisteva</a:t>
            </a:r>
            <a:r>
              <a:rPr lang="it-IT" i="1" dirty="0"/>
              <a:t>, dunque, la consapevolezza degli effetti laceranti che le rivendicazioni territoriali e i </a:t>
            </a:r>
            <a:r>
              <a:rPr lang="it-IT" b="1" i="1" dirty="0"/>
              <a:t>conflitti </a:t>
            </a:r>
            <a:r>
              <a:rPr lang="it-IT" b="1" i="1" dirty="0" smtClean="0"/>
              <a:t>infra-regionali </a:t>
            </a:r>
            <a:r>
              <a:rPr lang="it-IT" i="1" dirty="0"/>
              <a:t>concentratisi </a:t>
            </a:r>
            <a:r>
              <a:rPr lang="it-IT" b="1" i="1" dirty="0"/>
              <a:t>nel momento di costituzione della Regione nel 1970 </a:t>
            </a:r>
            <a:r>
              <a:rPr lang="it-IT" i="1" dirty="0"/>
              <a:t>potevano avere sull’unità della </a:t>
            </a:r>
            <a:r>
              <a:rPr lang="it-IT" b="1" i="1" dirty="0"/>
              <a:t>Calabria</a:t>
            </a:r>
            <a:r>
              <a:rPr lang="it-IT" i="1" dirty="0"/>
              <a:t>, che storicamente possedeva </a:t>
            </a:r>
            <a:r>
              <a:rPr lang="it-IT" b="1" i="1" dirty="0"/>
              <a:t>un’identità regionale plurima e perciò debole</a:t>
            </a:r>
            <a:r>
              <a:rPr lang="it-IT" dirty="0" smtClean="0"/>
              <a:t>.»</a:t>
            </a:r>
          </a:p>
          <a:p>
            <a:pPr algn="just"/>
            <a:r>
              <a:rPr lang="it-IT" dirty="0" smtClean="0"/>
              <a:t>Ambrosi L</a:t>
            </a:r>
            <a:r>
              <a:rPr lang="it-IT" dirty="0"/>
              <a:t>. </a:t>
            </a:r>
            <a:r>
              <a:rPr lang="it-IT" dirty="0" smtClean="0"/>
              <a:t>in Storicamente</a:t>
            </a:r>
            <a:r>
              <a:rPr lang="it-IT" dirty="0"/>
              <a:t>, 6 (2010</a:t>
            </a:r>
            <a:r>
              <a:rPr lang="it-IT" dirty="0" smtClean="0"/>
              <a:t>) "</a:t>
            </a:r>
            <a:r>
              <a:rPr lang="it-IT" i="1" dirty="0" smtClean="0"/>
              <a:t>Regionalizzazione </a:t>
            </a:r>
            <a:r>
              <a:rPr lang="it-IT" i="1" dirty="0"/>
              <a:t>e localismo. La rivolta di Reggio Calabria del 1970 e il ceto politico </a:t>
            </a:r>
            <a:r>
              <a:rPr lang="it-IT" i="1" dirty="0" smtClean="0"/>
              <a:t>calabrese</a:t>
            </a:r>
            <a:r>
              <a:rPr lang="it-IT" dirty="0"/>
              <a:t>"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Era dunque nota «</a:t>
            </a:r>
            <a:r>
              <a:rPr lang="it-IT" b="1" i="1" dirty="0" smtClean="0"/>
              <a:t>la </a:t>
            </a:r>
            <a:r>
              <a:rPr lang="it-IT" b="1" i="1" dirty="0"/>
              <a:t>lunga durata della quasi incomunicabilità tra le varie </a:t>
            </a:r>
            <a:r>
              <a:rPr lang="it-IT" b="1" i="1" dirty="0" err="1"/>
              <a:t>Calabrie</a:t>
            </a:r>
            <a:r>
              <a:rPr lang="it-IT" b="1" i="1" dirty="0"/>
              <a:t> così </a:t>
            </a:r>
            <a:r>
              <a:rPr lang="it-IT" b="1" i="1" dirty="0" smtClean="0"/>
              <a:t>diverse per </a:t>
            </a:r>
            <a:r>
              <a:rPr lang="it-IT" b="1" i="1" dirty="0"/>
              <a:t>tradizione storica, struttura economica, articolazione sociale</a:t>
            </a:r>
            <a:r>
              <a:rPr lang="it-IT" i="1" dirty="0"/>
              <a:t>. Dalla </a:t>
            </a:r>
            <a:r>
              <a:rPr lang="it-IT" i="1" dirty="0" smtClean="0"/>
              <a:t>prima alla </a:t>
            </a:r>
            <a:r>
              <a:rPr lang="it-IT" i="1" dirty="0"/>
              <a:t>seconda Pro-Calabria [leggi speciali rispettivamente di inizio Novecento </a:t>
            </a:r>
            <a:r>
              <a:rPr lang="it-IT" i="1" dirty="0" smtClean="0"/>
              <a:t>e  degli </a:t>
            </a:r>
            <a:r>
              <a:rPr lang="it-IT" i="1" dirty="0"/>
              <a:t>anni </a:t>
            </a:r>
            <a:r>
              <a:rPr lang="it-IT" i="1" dirty="0" smtClean="0"/>
              <a:t>Cinquanta] </a:t>
            </a:r>
            <a:r>
              <a:rPr lang="it-IT" i="1" dirty="0"/>
              <a:t>non erano mancate ragioni di </a:t>
            </a:r>
            <a:r>
              <a:rPr lang="it-IT" i="1" dirty="0" smtClean="0"/>
              <a:t>contrasto.</a:t>
            </a:r>
            <a:r>
              <a:rPr lang="it-IT" dirty="0" smtClean="0"/>
              <a:t>»</a:t>
            </a:r>
            <a:endParaRPr lang="it-IT" dirty="0"/>
          </a:p>
          <a:p>
            <a:pPr algn="just"/>
            <a:r>
              <a:rPr lang="it-IT" dirty="0" smtClean="0"/>
              <a:t>Cingari </a:t>
            </a:r>
            <a:r>
              <a:rPr lang="it-IT" dirty="0"/>
              <a:t>G. 1982 , </a:t>
            </a:r>
            <a:r>
              <a:rPr lang="it-IT" i="1" dirty="0"/>
              <a:t>Storia della Calabria dall’Unità ad oggi</a:t>
            </a:r>
            <a:r>
              <a:rPr lang="it-IT" dirty="0"/>
              <a:t>, Roma-Bari: Laterza.</a:t>
            </a:r>
          </a:p>
          <a:p>
            <a:pPr algn="just"/>
            <a:r>
              <a:rPr lang="it-IT" dirty="0"/>
              <a:t>- 1988, Reggio Calabria, Roma-Bari: Laterza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99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2661" y="1245871"/>
            <a:ext cx="1093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7862" y="1102798"/>
            <a:ext cx="11550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FOCUS tematico</a:t>
            </a:r>
            <a:r>
              <a:rPr lang="it-IT" b="1" dirty="0"/>
              <a:t>: Lo Statuto del 1971 si interseca </a:t>
            </a:r>
            <a:r>
              <a:rPr lang="it-IT" b="1" dirty="0" smtClean="0"/>
              <a:t>alla </a:t>
            </a:r>
            <a:r>
              <a:rPr lang="it-IT" b="1" dirty="0"/>
              <a:t>rivolta della città di Reggio </a:t>
            </a:r>
            <a:r>
              <a:rPr lang="it-IT" b="1" dirty="0" smtClean="0"/>
              <a:t>Calabria (2)</a:t>
            </a:r>
          </a:p>
          <a:p>
            <a:pPr algn="ctr"/>
            <a:endParaRPr lang="it-IT" b="1" dirty="0" smtClean="0"/>
          </a:p>
          <a:p>
            <a:pPr algn="just"/>
            <a:r>
              <a:rPr lang="it-IT" b="1" dirty="0" smtClean="0"/>
              <a:t>14 luglio 1970: </a:t>
            </a:r>
            <a:r>
              <a:rPr lang="it-IT" dirty="0" smtClean="0"/>
              <a:t>Primi disordini a Reggio </a:t>
            </a:r>
            <a:r>
              <a:rPr lang="it-IT" b="1" dirty="0" smtClean="0"/>
              <a:t>per la questione del capoluogo</a:t>
            </a:r>
            <a:r>
              <a:rPr lang="it-IT" dirty="0" smtClean="0"/>
              <a:t>. Iniziano </a:t>
            </a:r>
            <a:r>
              <a:rPr lang="it-IT" b="1" dirty="0"/>
              <a:t>i moti di </a:t>
            </a:r>
            <a:r>
              <a:rPr lang="it-IT" b="1" dirty="0" smtClean="0"/>
              <a:t>Reggio</a:t>
            </a:r>
            <a:r>
              <a:rPr lang="it-IT" dirty="0" smtClean="0"/>
              <a:t>, definita «la </a:t>
            </a:r>
            <a:r>
              <a:rPr lang="it-IT" dirty="0"/>
              <a:t>rivolta più lunga e socialmente estesa della storia dell’Italia </a:t>
            </a:r>
            <a:r>
              <a:rPr lang="it-IT" dirty="0" smtClean="0"/>
              <a:t>repubblicana.» </a:t>
            </a:r>
          </a:p>
          <a:p>
            <a:pPr algn="just"/>
            <a:endParaRPr lang="it-IT" dirty="0" smtClean="0"/>
          </a:p>
          <a:p>
            <a:pPr algn="just"/>
            <a:r>
              <a:rPr lang="it-IT" sz="1400" dirty="0" smtClean="0"/>
              <a:t>«</a:t>
            </a:r>
            <a:r>
              <a:rPr lang="it-IT" sz="1400" b="1" i="1" dirty="0" smtClean="0"/>
              <a:t>Simili rivendicazioni «settoriali» o meglio, in questo caso, territoriali erano state generate, in diverse parti d’Italia e non solo al Sud, proprio dal timore di esserne marginalizzati ed esclusi dai progressi compiuti dal Paese nei decenni del boom</a:t>
            </a:r>
            <a:r>
              <a:rPr lang="it-IT" sz="1400" i="1" dirty="0" smtClean="0"/>
              <a:t>. Era stato il processo di modernizzazione economica e sociale degli anni Sessanta ad alimentare ulteriormente la competizione tra territori per accaparrarsi le opportunità di sviluppo e i benefici offerti dal governo nazionale (università, investimenti industriali, ecc.) a una regione periferica e dipendente come la Calabria. Ma proprio una riforma innovativa come la costruzione di un livello di governo regionale, più ravvicinato, che avrebbe potuto soddisfare meglio tali rivendicazioni e risolvere questi conflitti, produsse il “corto circuito”».</a:t>
            </a:r>
          </a:p>
          <a:p>
            <a:pPr algn="just"/>
            <a:endParaRPr lang="it-IT" sz="1400" i="1" dirty="0" smtClean="0"/>
          </a:p>
          <a:p>
            <a:pPr algn="just"/>
            <a:r>
              <a:rPr lang="it-IT" sz="1400" i="1" dirty="0" smtClean="0"/>
              <a:t>«</a:t>
            </a:r>
            <a:r>
              <a:rPr lang="it-IT" sz="1400" b="1" i="1" dirty="0" smtClean="0"/>
              <a:t>La </a:t>
            </a:r>
            <a:r>
              <a:rPr lang="it-IT" sz="1400" b="1" i="1" dirty="0"/>
              <a:t>rivolta di Reggio del 1970 può essere considerata il caso più estremo delle difficoltà incontrate nel creare una classe politica e un livello di governo su scala regionale</a:t>
            </a:r>
            <a:r>
              <a:rPr lang="it-IT" sz="1400" i="1" dirty="0"/>
              <a:t>, contraddistinto dall’incapacità del ceto politico calabrese di far prevalere un’ottica regionalistica su quella localistica</a:t>
            </a:r>
            <a:r>
              <a:rPr lang="it-IT" sz="1400" i="1" dirty="0" smtClean="0"/>
              <a:t>.»</a:t>
            </a:r>
          </a:p>
          <a:p>
            <a:pPr algn="just"/>
            <a:r>
              <a:rPr lang="it-IT" sz="1400" dirty="0"/>
              <a:t>Ambrosi L. in Storicamente, 6 (2010) </a:t>
            </a:r>
            <a:r>
              <a:rPr lang="it-IT" sz="1400" i="1" dirty="0"/>
              <a:t>"Regionalizzazione e localismo. La rivolta di Reggio Calabria del 1970 e il ceto politico calabrese</a:t>
            </a:r>
            <a:r>
              <a:rPr lang="it-IT" sz="1400" i="1" dirty="0" smtClean="0"/>
              <a:t>".</a:t>
            </a:r>
            <a:endParaRPr lang="it-IT" sz="14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257" y="4842607"/>
            <a:ext cx="3033382" cy="159481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685" y="4787527"/>
            <a:ext cx="2857500" cy="1600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88" y="4787527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2661" y="1245871"/>
            <a:ext cx="1093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76854" y="2026685"/>
            <a:ext cx="8860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FOCUS tematico: Lo Statuto del 1971 si interseca ala rivolta della città di Reggio </a:t>
            </a:r>
            <a:r>
              <a:rPr lang="it-IT" b="1" dirty="0" smtClean="0"/>
              <a:t>Calabria (3)</a:t>
            </a:r>
            <a:endParaRPr lang="it-IT" b="1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rivolta fu sedata, dopo mesi di assedio, nel febbraio del </a:t>
            </a:r>
            <a:r>
              <a:rPr lang="it-IT" dirty="0" smtClean="0"/>
              <a:t>1971.</a:t>
            </a:r>
          </a:p>
          <a:p>
            <a:pPr algn="just"/>
            <a:r>
              <a:rPr lang="it-IT" dirty="0"/>
              <a:t>P</a:t>
            </a:r>
            <a:r>
              <a:rPr lang="it-IT" dirty="0" smtClean="0"/>
              <a:t>er </a:t>
            </a:r>
            <a:r>
              <a:rPr lang="it-IT" dirty="0"/>
              <a:t>la soppressione della rivolta si ricorse </a:t>
            </a:r>
            <a:r>
              <a:rPr lang="it-IT" dirty="0" smtClean="0"/>
              <a:t>all’uso della forza (invio dell’esercito e sospensione delle libertà con il decreto </a:t>
            </a:r>
            <a:r>
              <a:rPr lang="it-IT" dirty="0" err="1" smtClean="0"/>
              <a:t>Restivo</a:t>
            </a:r>
            <a:r>
              <a:rPr lang="it-IT" dirty="0" smtClean="0"/>
              <a:t>), ma anche </a:t>
            </a:r>
            <a:r>
              <a:rPr lang="it-IT" dirty="0"/>
              <a:t>a mediazioni e compromessi politici (il cosiddetto "Pacchetto Colombo") che portarono </a:t>
            </a:r>
            <a:r>
              <a:rPr lang="it-IT" dirty="0" smtClean="0"/>
              <a:t>a </a:t>
            </a:r>
            <a:r>
              <a:rPr lang="it-IT" dirty="0"/>
              <a:t>un'insolita divisione degli organi istituzionali della Calabria (la </a:t>
            </a:r>
            <a:r>
              <a:rPr lang="it-IT" dirty="0" smtClean="0"/>
              <a:t>Giunta </a:t>
            </a:r>
            <a:r>
              <a:rPr lang="it-IT" dirty="0"/>
              <a:t>regionale a Catanzaro, il </a:t>
            </a:r>
            <a:r>
              <a:rPr lang="it-IT" dirty="0" smtClean="0"/>
              <a:t>Consiglio </a:t>
            </a:r>
            <a:r>
              <a:rPr lang="it-IT" dirty="0"/>
              <a:t>a Reggio Calabria) e all'insediamento nel territorio reggino di apparati produttivi che non furono mai realizzati o furono subito oggetto di speculazioni da parte della 'ndrangheta (es. i poli industriali di Saline Joniche e di Gioia Tauro).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i="1" dirty="0" smtClean="0"/>
              <a:t>Cfr. Luigi </a:t>
            </a:r>
            <a:r>
              <a:rPr lang="it-IT" i="1" dirty="0"/>
              <a:t>Ambrosi La rivolta di Reggio. Storia di territori, violenza e populismo nel 1970 (Prefazione di Salvatore </a:t>
            </a:r>
            <a:r>
              <a:rPr lang="it-IT" i="1" dirty="0" smtClean="0"/>
              <a:t>Lupo), </a:t>
            </a:r>
            <a:r>
              <a:rPr lang="it-IT" i="1" dirty="0" err="1" smtClean="0"/>
              <a:t>Rubbettino</a:t>
            </a:r>
            <a:r>
              <a:rPr lang="it-IT" i="1" dirty="0" smtClean="0"/>
              <a:t>, 2009</a:t>
            </a:r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02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61848" y="1582202"/>
            <a:ext cx="107276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significato storico-politico dei Moti di Reggio: “</a:t>
            </a:r>
            <a:r>
              <a:rPr lang="it-IT" b="1" dirty="0"/>
              <a:t>da Reggio più di una questione sulla classe politica italiana</a:t>
            </a:r>
            <a:r>
              <a:rPr lang="it-IT" b="1" dirty="0" smtClean="0"/>
              <a:t>”* (1)</a:t>
            </a:r>
            <a:endParaRPr lang="it-IT" b="1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«La </a:t>
            </a:r>
            <a:r>
              <a:rPr lang="it-IT" dirty="0"/>
              <a:t>rivolta appartiene pienamente agli anni Settanta, come periodo di crisi e di cesura della storia d’Italia. Essa fu un segno grave e premonitore, per quanto territorialmente circoscritto, delle </a:t>
            </a:r>
            <a:r>
              <a:rPr lang="it-IT" b="1" u="sng" dirty="0"/>
              <a:t>fragili basi di consenso </a:t>
            </a:r>
            <a:r>
              <a:rPr lang="it-IT" dirty="0"/>
              <a:t>su cui era basata la “repubblica dei partiti” e su cui sembra fondarsi, dall’Unità d’Italia, la classe dirigente nazionale. La protesta reggina del 1970 ebbe certo una peculiarità territoriale, reggina, calabrese o meridionale, ma ciò non vuol dire che i processi storici che addensarono in essa fossero tipici di un’area geografica piuttosto che di un’altra. In questa prospettiva, </a:t>
            </a:r>
            <a:r>
              <a:rPr lang="it-IT" b="1" dirty="0"/>
              <a:t>la rivolta appare anticipatrice di processi che si sarebbero affermati in seguito, su scala nazionale e non solo</a:t>
            </a:r>
            <a:r>
              <a:rPr lang="it-IT" dirty="0"/>
              <a:t>, e può essere osservata come l’inizio di tendenze pienamente dispiegatesi nel presente piuttosto che come il retaggio di un antico passato</a:t>
            </a:r>
            <a:r>
              <a:rPr lang="it-IT" dirty="0" smtClean="0"/>
              <a:t>». (L. Ambrosi).</a:t>
            </a:r>
          </a:p>
          <a:p>
            <a:pPr algn="just"/>
            <a:endParaRPr lang="it-IT" dirty="0"/>
          </a:p>
          <a:p>
            <a:pPr algn="just"/>
            <a:r>
              <a:rPr lang="it-IT" sz="1400" i="1" dirty="0"/>
              <a:t>(G. Pansa, </a:t>
            </a:r>
            <a:r>
              <a:rPr lang="it-IT" sz="1400" i="1" dirty="0" smtClean="0"/>
              <a:t>inviato </a:t>
            </a:r>
            <a:r>
              <a:rPr lang="it-IT" sz="1400" i="1" dirty="0"/>
              <a:t>de «La Stampa</a:t>
            </a:r>
            <a:r>
              <a:rPr lang="it-IT" sz="1400" i="1" dirty="0" smtClean="0"/>
              <a:t>» durante la rivolta reggina.)</a:t>
            </a:r>
            <a:endParaRPr lang="it-IT" sz="1400" i="1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78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28069" y="1052310"/>
            <a:ext cx="107891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significato storico-politico dei Moti di Reggio: “</a:t>
            </a:r>
            <a:r>
              <a:rPr lang="it-IT" b="1" dirty="0"/>
              <a:t>da Reggio più di una questione sulla classe politica </a:t>
            </a:r>
            <a:r>
              <a:rPr lang="it-IT" b="1" dirty="0" smtClean="0"/>
              <a:t>italiana”* (2)</a:t>
            </a:r>
            <a:endParaRPr lang="it-IT" b="1" dirty="0"/>
          </a:p>
          <a:p>
            <a:pPr algn="just"/>
            <a:endParaRPr lang="it-IT" dirty="0"/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1970-1971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Differenze territoriali, competizione tra territori e paura di essere marginalizzati dalle politiche di sviluppo.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Mancata vitalità dei Partiti nel canalizzare le proteste e il malcontento verso un percorso democratico.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Criticità dell’intera classe politica italiana nel rinviare le decisioni e non mantenere le promesse.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Affermazione di una dimensione personalistica della politica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Diffusione ed efficacia di toni populisti, in particolare antipartito, che denunciano il divario tra la società e la politica.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				</a:t>
            </a:r>
            <a:r>
              <a:rPr lang="it-IT" b="1" dirty="0" smtClean="0">
                <a:solidFill>
                  <a:srgbClr val="FF0000"/>
                </a:solidFill>
              </a:rPr>
              <a:t>MOTI DI REGGIO CALABRIA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2020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 distanza di cinquanta anni si rileva la permanenza delle stesse problematiche.</a:t>
            </a:r>
          </a:p>
          <a:p>
            <a:pPr algn="just"/>
            <a:r>
              <a:rPr lang="it-IT" b="1" dirty="0" smtClean="0"/>
              <a:t> 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DIFFIDENZA DEI CITTADINI VERSO LA POLITICA E I PARTITI; AFFERMAZIONE DI MOVIMENTI ANTISISTEMA E POPULISTI; ASTENSIONISMO ELETTORALE.</a:t>
            </a:r>
            <a:r>
              <a:rPr lang="it-IT" dirty="0" smtClean="0"/>
              <a:t> </a:t>
            </a:r>
          </a:p>
          <a:p>
            <a:pPr algn="just"/>
            <a:endParaRPr lang="it-IT" dirty="0" smtClean="0"/>
          </a:p>
          <a:p>
            <a:pPr algn="just"/>
            <a:r>
              <a:rPr lang="it-IT" sz="1400" i="1" dirty="0" smtClean="0"/>
              <a:t>*(</a:t>
            </a:r>
            <a:r>
              <a:rPr lang="it-IT" sz="1400" i="1" dirty="0"/>
              <a:t>G. Pansa, inviato de «La Stampa» durante la rivolta reggina</a:t>
            </a:r>
            <a:r>
              <a:rPr lang="it-IT" sz="1400" i="1" dirty="0" smtClean="0"/>
              <a:t>.)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5050135" y="3664268"/>
            <a:ext cx="725213" cy="3468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563" y="5063418"/>
            <a:ext cx="78035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666207"/>
            <a:ext cx="9144000" cy="2677884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latin typeface="+mn-lt"/>
              </a:rPr>
              <a:t>Ambito tematico: Riforma statutaria del 2004</a:t>
            </a:r>
            <a:r>
              <a:rPr lang="it-IT" sz="2000" b="1" dirty="0">
                <a:latin typeface="+mn-lt"/>
              </a:rPr>
              <a:t/>
            </a:r>
            <a:br>
              <a:rPr lang="it-IT" sz="2000" b="1" dirty="0">
                <a:latin typeface="+mn-lt"/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325189" y="3801291"/>
            <a:ext cx="9144000" cy="16557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3705639" y="2402404"/>
            <a:ext cx="2586447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Legge costituzionale n. 1/1999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8575766" y="3437681"/>
            <a:ext cx="587828" cy="825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4441371" y="3437681"/>
            <a:ext cx="864472" cy="825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6048104" y="3568336"/>
            <a:ext cx="2442753" cy="119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2325189" y="4519710"/>
            <a:ext cx="3500846" cy="18941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/>
              <a:t>RIFORMA STATUTARIA DEL 2004</a:t>
            </a:r>
          </a:p>
          <a:p>
            <a:pPr algn="ctr"/>
            <a:endParaRPr lang="it-IT" dirty="0" smtClean="0"/>
          </a:p>
          <a:p>
            <a:pPr algn="ctr"/>
            <a:r>
              <a:rPr lang="it-IT" sz="1400" dirty="0"/>
              <a:t>http://</a:t>
            </a:r>
            <a:r>
              <a:rPr lang="it-IT" sz="1400" dirty="0">
                <a:hlinkClick r:id="rId2"/>
              </a:rPr>
              <a:t>www.consiglioregionale.calabria.it/portale/BancheDati/Statuto/Statuto</a:t>
            </a:r>
            <a:endParaRPr lang="it-IT" sz="1400" dirty="0"/>
          </a:p>
        </p:txBody>
      </p:sp>
      <p:sp>
        <p:nvSpPr>
          <p:cNvPr id="14" name="Ovale 13"/>
          <p:cNvSpPr/>
          <p:nvPr/>
        </p:nvSpPr>
        <p:spPr>
          <a:xfrm>
            <a:off x="7726681" y="2390353"/>
            <a:ext cx="2285999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Legge costituzionale 3/2001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7700987" y="4519710"/>
            <a:ext cx="2403566" cy="1537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Riforma titolo V della Costituzione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6048104" y="5440769"/>
            <a:ext cx="1972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4" y="258646"/>
            <a:ext cx="2389839" cy="62794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2262" y="1135116"/>
            <a:ext cx="9144000" cy="9669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800" b="1" dirty="0" smtClean="0">
                <a:latin typeface="+mn-lt"/>
              </a:rPr>
              <a:t>Focus tematico: La Commissione Riforme (1) </a:t>
            </a:r>
            <a:br>
              <a:rPr lang="it-IT" sz="18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/>
            </a:r>
            <a:br>
              <a:rPr lang="it-IT" sz="1800" b="1" dirty="0" smtClean="0">
                <a:latin typeface="+mn-lt"/>
              </a:rPr>
            </a:br>
            <a:r>
              <a:rPr lang="it-IT" sz="1800" b="1" i="1" dirty="0" smtClean="0">
                <a:latin typeface="+mn-lt"/>
              </a:rPr>
              <a:t>Le tappe fondamentali della nuova stagione costituente</a:t>
            </a:r>
            <a:r>
              <a:rPr lang="it-IT" sz="1800" dirty="0" smtClean="0">
                <a:latin typeface="+mn-lt"/>
              </a:rPr>
              <a:t> </a:t>
            </a:r>
            <a:endParaRPr lang="it-IT" sz="18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2696" y="2803595"/>
            <a:ext cx="11560629" cy="405440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18 dicembre 2000 </a:t>
            </a:r>
            <a:r>
              <a:rPr lang="it-IT" sz="1800" dirty="0" smtClean="0"/>
              <a:t>Legge regionale n. 21 «Istituzione della Commissione consiliare per l’Autoriforma della Regione Calabria»  -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http://www.consrc.it/bdf/api/BDF?numero=21&amp;anno=2000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25 gennaio 2001 </a:t>
            </a:r>
            <a:r>
              <a:rPr lang="it-IT" sz="1800" dirty="0" smtClean="0"/>
              <a:t>il Consiglio regionale elegge </a:t>
            </a:r>
            <a:r>
              <a:rPr lang="it-IT" sz="1800" dirty="0" err="1" smtClean="0"/>
              <a:t>Naccarato</a:t>
            </a:r>
            <a:r>
              <a:rPr lang="it-IT" sz="1800" dirty="0" smtClean="0"/>
              <a:t> Presidente della Commissione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27 settembre 2001 </a:t>
            </a:r>
            <a:r>
              <a:rPr lang="it-IT" sz="1800" dirty="0" smtClean="0"/>
              <a:t>presentazione prima bozza dello Statuto (progetto di legge statutaria n.4)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10 dicembre 2001 </a:t>
            </a:r>
            <a:r>
              <a:rPr lang="it-IT" sz="1800" dirty="0" smtClean="0"/>
              <a:t>Legge regionale n. 35 «Disciplina del Referendum previsto dall’art. 123 della Costituzione per l’approvazione delle Leggi regionali di revisione statutaria»-</a:t>
            </a:r>
            <a:r>
              <a:rPr lang="it-IT" sz="1800" u="sng" dirty="0" smtClean="0">
                <a:solidFill>
                  <a:srgbClr val="0070C0"/>
                </a:solidFill>
                <a:hlinkClick r:id="rId3"/>
              </a:rPr>
              <a:t>http://www.consrc.it/bdf/api/BDF?numero=35&amp;anno=2001</a:t>
            </a:r>
            <a:endParaRPr lang="it-IT" sz="1800" u="sng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/>
              <a:t> </a:t>
            </a:r>
            <a:r>
              <a:rPr lang="it-IT" sz="1800" b="1" dirty="0" smtClean="0"/>
              <a:t>27 marzo 2002 </a:t>
            </a:r>
            <a:r>
              <a:rPr lang="it-IT" sz="1800" dirty="0" smtClean="0"/>
              <a:t>Legge regionale n. 18 «Modifiche ed integrazioni alla Legge regionale 18 dicembre 2000, n. 21- </a:t>
            </a:r>
            <a:r>
              <a:rPr lang="it-IT" sz="1800" dirty="0" smtClean="0">
                <a:hlinkClick r:id="rId4"/>
              </a:rPr>
              <a:t>http://www.consrc.it/bdf/api/BDF?numero=18&amp;anno=2002</a:t>
            </a: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17 febbraio 2003 </a:t>
            </a:r>
            <a:r>
              <a:rPr lang="it-IT" sz="1800" dirty="0" smtClean="0"/>
              <a:t>Proposta di legge al Parlamento «Modifiche ed integrazioni degli art. 122 e 126 della Costituzione»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28 marzo 2003</a:t>
            </a:r>
            <a:r>
              <a:rPr lang="it-IT" sz="1800" dirty="0" smtClean="0"/>
              <a:t> approvazione del testo dello Statuto in Commissione- </a:t>
            </a:r>
            <a:r>
              <a:rPr lang="it-IT" sz="1800" dirty="0" smtClean="0">
                <a:hlinkClick r:id="rId5"/>
              </a:rPr>
              <a:t>http://www.consiglioregionale.calabria.it/portale/Istituzione/Commissioni/VisualizzaSommario/981?comm=Autoriforma</a:t>
            </a: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666207"/>
            <a:ext cx="9144000" cy="1540965"/>
          </a:xfrm>
        </p:spPr>
        <p:txBody>
          <a:bodyPr>
            <a:normAutofit/>
          </a:bodyPr>
          <a:lstStyle/>
          <a:p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3206" y="2444855"/>
            <a:ext cx="11560629" cy="405440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13 maggio 2003 </a:t>
            </a:r>
            <a:r>
              <a:rPr lang="it-IT" sz="1800" dirty="0" smtClean="0"/>
              <a:t>Approvazione del testo in Consiglio in prima lettura -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http://www.consiglioregionale.calabria.it/upload/integrali_aula/067.htm</a:t>
            </a:r>
            <a:endParaRPr lang="it-IT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31 luglio 2003 </a:t>
            </a:r>
            <a:r>
              <a:rPr lang="it-IT" sz="1800" dirty="0" smtClean="0"/>
              <a:t>Approvazione del testo in Consiglio in seconda lettura -</a:t>
            </a:r>
            <a:r>
              <a:rPr lang="it-IT" sz="1800" u="sng" dirty="0" smtClean="0">
                <a:solidFill>
                  <a:srgbClr val="0070C0"/>
                </a:solidFill>
                <a:hlinkClick r:id="rId3"/>
              </a:rPr>
              <a:t>http://www.consiglioregionale.calabria.it/upload/integrali_aula/74_7_31072003.htm</a:t>
            </a:r>
            <a:endParaRPr lang="it-IT" sz="1800" u="sng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28 agosto 2003 </a:t>
            </a:r>
            <a:r>
              <a:rPr lang="it-IT" sz="1800" dirty="0" smtClean="0"/>
              <a:t>il Governo impugna lo Statuto davanti alla Corte Costituzionale in 5 punti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13 gennaio 2004 </a:t>
            </a:r>
            <a:r>
              <a:rPr lang="it-IT" sz="1800" dirty="0" smtClean="0"/>
              <a:t>Sentenza della Consulta -</a:t>
            </a:r>
            <a:r>
              <a:rPr lang="it-IT" sz="1800" b="1" dirty="0" smtClean="0"/>
              <a:t> </a:t>
            </a:r>
            <a:r>
              <a:rPr lang="it-IT" sz="1800" u="sng" dirty="0" smtClean="0">
                <a:solidFill>
                  <a:srgbClr val="0070C0"/>
                </a:solidFill>
                <a:hlinkClick r:id="rId4"/>
              </a:rPr>
              <a:t>http://www.consiglioregionale.calabria.it/commissione_riforme/</a:t>
            </a:r>
            <a:endParaRPr lang="it-IT" sz="1800" u="sng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06 maggio 2004 </a:t>
            </a:r>
            <a:r>
              <a:rPr lang="it-IT" sz="1800" dirty="0" smtClean="0"/>
              <a:t>Riapprovazione del testo in Consiglio in prima lettura- </a:t>
            </a:r>
            <a:r>
              <a:rPr lang="it-IT" sz="1800" dirty="0" smtClean="0">
                <a:hlinkClick r:id="rId5"/>
              </a:rPr>
              <a:t>http://www.consiglioregionale.calabria.it/upload/integrali_aula/093.htm</a:t>
            </a: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06 luglio 2004</a:t>
            </a:r>
            <a:r>
              <a:rPr lang="it-IT" sz="1800" dirty="0" smtClean="0"/>
              <a:t> Riapprovazione del testo in Consiglio in seconda lettura -</a:t>
            </a:r>
            <a:r>
              <a:rPr lang="it-IT" sz="1800" u="sng" dirty="0" smtClean="0">
                <a:solidFill>
                  <a:srgbClr val="0070C0"/>
                </a:solidFill>
                <a:hlinkClick r:id="rId6"/>
              </a:rPr>
              <a:t>http://www.consiglioregionale.calabria.it/upload/integrali_aula/094.htm</a:t>
            </a:r>
            <a:endParaRPr lang="it-IT" sz="1800" u="sng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/>
              <a:t>19 ottobre 2004 </a:t>
            </a:r>
            <a:r>
              <a:rPr lang="it-IT" sz="1800" dirty="0" smtClean="0"/>
              <a:t>Promulgazione legge regionale n. 25 di Approvazione dello Statuto- </a:t>
            </a:r>
            <a:r>
              <a:rPr lang="it-IT" sz="1800" dirty="0" smtClean="0">
                <a:hlinkClick r:id="rId7"/>
              </a:rPr>
              <a:t>http://www.consrc.it/bdf/api/BDF?numero=25&amp;anno=2004</a:t>
            </a: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08083" y="903890"/>
            <a:ext cx="861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Focus tematico: La Commissione Riforme </a:t>
            </a:r>
            <a:r>
              <a:rPr lang="it-IT" b="1" dirty="0" smtClean="0"/>
              <a:t>(2)</a:t>
            </a:r>
          </a:p>
          <a:p>
            <a:pPr algn="ctr"/>
            <a:r>
              <a:rPr lang="it-IT" b="1" dirty="0"/>
              <a:t/>
            </a:r>
            <a:br>
              <a:rPr lang="it-IT" b="1" dirty="0"/>
            </a:br>
            <a:r>
              <a:rPr lang="it-IT" b="1" i="1" dirty="0"/>
              <a:t>Le tappe fondamentali della nuova stagione costituente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1750" y="505857"/>
            <a:ext cx="9144000" cy="1093901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123407" y="2970834"/>
            <a:ext cx="9144000" cy="16557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574766" y="2043134"/>
            <a:ext cx="2152063" cy="819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Seduta 16 marzo 2001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6936379" y="4778935"/>
            <a:ext cx="587828" cy="564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>
            <a:off x="2820347" y="2458561"/>
            <a:ext cx="1837908" cy="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843880" y="3481838"/>
            <a:ext cx="1790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1123407" y="5386303"/>
            <a:ext cx="5159827" cy="1340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Dal 27 settembre 2001 al 25 giugno 2002 la commissione ha tenuto 25 sedute utili  ed è stata impegnata per 96 ore fra discussioni, audizioni di illustri costituzionalisti (Prof. B. Caravita di Toritto; Prof. S. Gambino) e votazioni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574766" y="3127372"/>
            <a:ext cx="2164614" cy="763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Seduta 22 maggio 2001 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8089218" y="5343276"/>
            <a:ext cx="2403566" cy="1300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Approvazione nella prima decade di maggio 2002 di 44 articoli su 58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2905385" y="4510240"/>
            <a:ext cx="1667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4801273" y="2067577"/>
            <a:ext cx="58667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Commissione entra nel vivo dei lavori toccando uno dei temi più controversi: la forma di governo e la rivalutazione delle riforme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801272" y="3230941"/>
            <a:ext cx="5866727" cy="49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Seduta interlocutoria che porterà alla presentazione da parte dell’Ufficio di Presidenza di una proposta organica di Statuto</a:t>
            </a:r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574766" y="4101996"/>
            <a:ext cx="2152063" cy="81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Seduta 27 settembre 2001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4801273" y="4037019"/>
            <a:ext cx="5866726" cy="53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Presentazione della «Nuova Carta Costituzionale della Calabria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618593" y="729641"/>
            <a:ext cx="8450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ATTIVITÀ LEGISLATIVA DELLA COMMISSIONE RIFORME  </a:t>
            </a:r>
            <a:endParaRPr lang="it-IT" b="1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2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45461"/>
            <a:ext cx="9144000" cy="2677884"/>
          </a:xfrm>
        </p:spPr>
        <p:txBody>
          <a:bodyPr>
            <a:normAutofit/>
          </a:bodyPr>
          <a:lstStyle/>
          <a:p>
            <a:r>
              <a:rPr lang="it-IT" sz="2000" u="sng" dirty="0" smtClean="0"/>
              <a:t/>
            </a:r>
            <a:br>
              <a:rPr lang="it-IT" sz="2000" u="sng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325189" y="3801291"/>
            <a:ext cx="9144000" cy="16557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624695" y="2406815"/>
            <a:ext cx="258644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Iniziative editoriali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3153663" y="4832466"/>
            <a:ext cx="4940954" cy="67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/>
              <a:t>CONVEGNI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2325189" y="1719794"/>
            <a:ext cx="668098" cy="620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5652879" y="1712871"/>
            <a:ext cx="1" cy="693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1774227" y="1093226"/>
            <a:ext cx="8569235" cy="546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Il progetto del nuovo Statuto è oggetto di una serie di iniziative finalizzate a stimolare l’interesse e il coinvolgimento di larghi settori della società civile calabrese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284546" y="2487473"/>
            <a:ext cx="26844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Pubblicazione sito internet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1053736" y="3590673"/>
            <a:ext cx="9614263" cy="1052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proposta viene stampata in tremila copie e distribuita in convegni e seminari: su iniziativa del Presidente del Consiglio regionale viene redatto un quaderno allegato alla rivista ‘Calabria’, contenente il progetto di legge sul nuovo Statuto, distribuito a tutti gli abbonati con il numero di ottobre 2001 in oltre ventimila copie  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8094617" y="1733272"/>
            <a:ext cx="814252" cy="649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8094617" y="2462843"/>
            <a:ext cx="257338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Fascicoli cartacei ed elettronici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83477" y="5584391"/>
            <a:ext cx="514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«</a:t>
            </a:r>
            <a:r>
              <a:rPr lang="it-IT" b="1" dirty="0" smtClean="0"/>
              <a:t>I nuovi Statuti regionali dell’Italia che cambia</a:t>
            </a:r>
            <a:r>
              <a:rPr lang="it-IT" dirty="0" smtClean="0"/>
              <a:t>»- </a:t>
            </a:r>
          </a:p>
          <a:p>
            <a:pPr algn="ctr"/>
            <a:r>
              <a:rPr lang="it-IT" b="1" dirty="0" smtClean="0"/>
              <a:t>Presidente Fedele 29 settembre 2001 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390290" y="5561948"/>
            <a:ext cx="418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Convegno promosso sull’argomento </a:t>
            </a:r>
          </a:p>
          <a:p>
            <a:pPr algn="ctr"/>
            <a:r>
              <a:rPr lang="it-IT" b="1" dirty="0" smtClean="0"/>
              <a:t>dalla ‘Fondazione Guarasci’ 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933205" y="6267943"/>
            <a:ext cx="566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Seminario dell’Associazione degli ex consiglieri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3153663" y="444828"/>
            <a:ext cx="563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ATTIVITÀ </a:t>
            </a:r>
            <a:r>
              <a:rPr lang="it-IT" b="1" dirty="0" smtClean="0"/>
              <a:t>INFORMATIVA DELLA </a:t>
            </a:r>
            <a:r>
              <a:rPr lang="it-IT" b="1" dirty="0"/>
              <a:t>COMMISSIONE RIFORME 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7784" y="1923393"/>
            <a:ext cx="11886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POLO CULTURALE </a:t>
            </a:r>
            <a:r>
              <a:rPr lang="it-IT" b="1" dirty="0" smtClean="0">
                <a:latin typeface="Bookman Old Style" panose="02050604050505020204" pitchFamily="18" charset="0"/>
              </a:rPr>
              <a:t>"</a:t>
            </a:r>
            <a:r>
              <a:rPr lang="it-IT" b="1" dirty="0" smtClean="0"/>
              <a:t>MATTIA PRETI"…………non una semplice biblioteca!</a:t>
            </a:r>
          </a:p>
          <a:p>
            <a:pPr algn="ctr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è un </a:t>
            </a:r>
            <a:r>
              <a:rPr lang="it-IT" b="1" dirty="0" smtClean="0"/>
              <a:t>sistema integrato di gestione culturale, </a:t>
            </a:r>
            <a:r>
              <a:rPr lang="it-IT" dirty="0" smtClean="0"/>
              <a:t>inaugurato </a:t>
            </a:r>
            <a:r>
              <a:rPr lang="it-IT" dirty="0"/>
              <a:t>nel </a:t>
            </a:r>
            <a:r>
              <a:rPr lang="it-IT" dirty="0" smtClean="0"/>
              <a:t>2014;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è </a:t>
            </a:r>
            <a:r>
              <a:rPr lang="it-IT" dirty="0"/>
              <a:t>il risultato di un </a:t>
            </a:r>
            <a:r>
              <a:rPr lang="it-IT" dirty="0" smtClean="0"/>
              <a:t>progetto </a:t>
            </a:r>
            <a:r>
              <a:rPr lang="it-IT" dirty="0"/>
              <a:t>intrapreso dal Consiglio </a:t>
            </a:r>
            <a:r>
              <a:rPr lang="it-IT" dirty="0" smtClean="0"/>
              <a:t>regionale </a:t>
            </a:r>
            <a:r>
              <a:rPr lang="it-IT" b="1" dirty="0"/>
              <a:t>per la valorizzazione e l’accessibilità del proprio patrimonio </a:t>
            </a:r>
            <a:r>
              <a:rPr lang="it-IT" b="1" dirty="0" smtClean="0"/>
              <a:t>culturale</a:t>
            </a:r>
            <a:r>
              <a:rPr lang="it-IT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si </a:t>
            </a:r>
            <a:r>
              <a:rPr lang="it-IT" dirty="0"/>
              <a:t>configura come punto di accesso </a:t>
            </a:r>
            <a:r>
              <a:rPr lang="it-IT" b="1" dirty="0"/>
              <a:t>per l’assolvimento dei diritti all’informazione, al sapere e alla conoscenza da parte della collettività</a:t>
            </a:r>
            <a:r>
              <a:rPr lang="it-IT" dirty="0"/>
              <a:t>, nel rispetto della legislazione italiana, europea e internazionale e in ossequio al Codice dei beni culturali che definisce tali (ovvero beni culturali) gli archivi, la documentazione e le raccolte librarie degli enti pubblici territoriali </a:t>
            </a:r>
            <a:r>
              <a:rPr lang="it-IT" dirty="0" smtClean="0"/>
              <a:t>(</a:t>
            </a:r>
            <a:r>
              <a:rPr lang="it-IT" dirty="0" err="1" smtClean="0"/>
              <a:t>Dlgs</a:t>
            </a:r>
            <a:r>
              <a:rPr lang="it-IT" dirty="0" smtClean="0"/>
              <a:t> n. 42/2004, </a:t>
            </a:r>
            <a:r>
              <a:rPr lang="it-IT" i="1" dirty="0" smtClean="0"/>
              <a:t>art.10</a:t>
            </a:r>
            <a:r>
              <a:rPr lang="it-IT" dirty="0"/>
              <a:t>).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5" y="4771698"/>
            <a:ext cx="4246355" cy="17716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139" y="4771697"/>
            <a:ext cx="3950563" cy="17716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997" y="4771697"/>
            <a:ext cx="362492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45460"/>
            <a:ext cx="9144000" cy="2788471"/>
          </a:xfrm>
        </p:spPr>
        <p:txBody>
          <a:bodyPr>
            <a:normAutofit/>
          </a:bodyPr>
          <a:lstStyle/>
          <a:p>
            <a:r>
              <a:rPr lang="it-IT" sz="1800" b="1" dirty="0" smtClean="0">
                <a:latin typeface="+mn-lt"/>
              </a:rPr>
              <a:t>PARTECIPAZIONE </a:t>
            </a:r>
            <a:br>
              <a:rPr lang="it-IT" sz="1800" b="1" dirty="0" smtClean="0">
                <a:latin typeface="+mn-lt"/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325189" y="3801291"/>
            <a:ext cx="9144000" cy="16557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2541670" y="2457454"/>
            <a:ext cx="258644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5 sedute 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3394746" y="3410607"/>
            <a:ext cx="4940954" cy="1822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Sono state ascoltate osservazioni, critiche, proposte di quasi 40 rappresentanti del mondo istituzionale ecc.  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4952040" y="1910242"/>
            <a:ext cx="770491" cy="65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1811382" y="1312402"/>
            <a:ext cx="8569235" cy="546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E’ stato organizzato un programma di audizioni dal 3 dicembre 2001 al 14 gennaio 2002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6637790" y="2439957"/>
            <a:ext cx="257338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 ore di lavoro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6119661" y="1905823"/>
            <a:ext cx="777528" cy="640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410789" y="563009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ANC</a:t>
            </a:r>
            <a:r>
              <a:rPr lang="it-IT" dirty="0" smtClean="0"/>
              <a:t>I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021223" y="610392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UPI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9845258" y="5832474"/>
            <a:ext cx="14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Confindustria</a:t>
            </a:r>
            <a:endParaRPr lang="it-IT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792854" y="6288592"/>
            <a:ext cx="107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Coldiretti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682180" y="625033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Confcommercio</a:t>
            </a:r>
            <a:endParaRPr lang="it-IT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905260" y="4629172"/>
            <a:ext cx="166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Confartigianato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525874" y="5087721"/>
            <a:ext cx="252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Università Mediterranea</a:t>
            </a:r>
            <a:endParaRPr lang="it-IT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6283234" y="5630091"/>
            <a:ext cx="253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Università Magna Grecia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964136" y="5287398"/>
            <a:ext cx="2413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Commissione regionale</a:t>
            </a:r>
          </a:p>
          <a:p>
            <a:r>
              <a:rPr lang="it-IT" b="1" dirty="0" smtClean="0"/>
              <a:t> per le pari opportunità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8765773" y="4400589"/>
            <a:ext cx="269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Associazione ex consiglieri</a:t>
            </a:r>
            <a:endParaRPr lang="it-IT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13954" y="6288592"/>
            <a:ext cx="165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Confagricoltura</a:t>
            </a:r>
            <a:endParaRPr lang="it-IT" b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50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0864" y="358349"/>
            <a:ext cx="9144000" cy="1820213"/>
          </a:xfrm>
        </p:spPr>
        <p:txBody>
          <a:bodyPr>
            <a:normAutofit fontScale="90000"/>
          </a:bodyPr>
          <a:lstStyle/>
          <a:p>
            <a:r>
              <a:rPr lang="it-IT" sz="2000" b="1" dirty="0" smtClean="0">
                <a:latin typeface="+mn-lt"/>
              </a:rPr>
              <a:t>I CONTENUTI  </a:t>
            </a:r>
            <a:br>
              <a:rPr lang="it-IT" sz="2000" b="1" dirty="0" smtClean="0">
                <a:latin typeface="+mn-lt"/>
              </a:rPr>
            </a:br>
            <a:r>
              <a:rPr lang="it-IT" sz="2000" b="1" dirty="0" smtClean="0">
                <a:latin typeface="+mn-lt"/>
              </a:rPr>
              <a:t/>
            </a:r>
            <a:br>
              <a:rPr lang="it-IT" sz="2000" b="1" dirty="0" smtClean="0">
                <a:latin typeface="+mn-lt"/>
              </a:rPr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325189" y="3801291"/>
            <a:ext cx="9144000" cy="16557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530003" y="2056402"/>
            <a:ext cx="4729656" cy="1811724"/>
          </a:xfrm>
          <a:prstGeom prst="ellipse">
            <a:avLst/>
          </a:prstGeom>
          <a:solidFill>
            <a:srgbClr val="46DA6D"/>
          </a:solidFill>
          <a:ln>
            <a:solidFill>
              <a:srgbClr val="79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I principi e le finalità sono volti non solo alla valorizzazione dei </a:t>
            </a:r>
            <a:r>
              <a:rPr lang="it-IT" sz="1600" u="sng" dirty="0" smtClean="0"/>
              <a:t>territori</a:t>
            </a:r>
            <a:r>
              <a:rPr lang="it-IT" sz="1600" dirty="0" smtClean="0"/>
              <a:t>, ma soprattutto alla tutela delle singole </a:t>
            </a:r>
            <a:r>
              <a:rPr lang="it-IT" sz="1600" u="sng" dirty="0" smtClean="0"/>
              <a:t>comunità</a:t>
            </a:r>
            <a:r>
              <a:rPr lang="it-IT" sz="1600" dirty="0" smtClean="0"/>
              <a:t> </a:t>
            </a:r>
          </a:p>
          <a:p>
            <a:pPr algn="ctr"/>
            <a:r>
              <a:rPr lang="it-IT" sz="1600" dirty="0" smtClean="0"/>
              <a:t>(Titolo 1)</a:t>
            </a:r>
            <a:endParaRPr lang="it-IT" sz="1600" u="sng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1037063" y="1312402"/>
            <a:ext cx="10136459" cy="546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maggior parte degli articoli, anche quelli più complessi,  sono stati approvati all’unanimità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6100520" y="2030301"/>
            <a:ext cx="5564776" cy="1811724"/>
          </a:xfrm>
          <a:prstGeom prst="ellipse">
            <a:avLst/>
          </a:prstGeom>
          <a:solidFill>
            <a:srgbClr val="7030A0"/>
          </a:solidFill>
          <a:ln>
            <a:solidFill>
              <a:srgbClr val="E84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Diviene centrale la partecipazione popolare.</a:t>
            </a:r>
            <a:endParaRPr lang="it-IT" sz="1600" dirty="0"/>
          </a:p>
          <a:p>
            <a:pPr algn="ctr"/>
            <a:r>
              <a:rPr lang="it-IT" sz="1600" dirty="0" smtClean="0"/>
              <a:t>Elevati a dignità statutaria alcuni strumenti di controllo e partecipazione quali il Difensore civico e la Commissione pari opportunità</a:t>
            </a:r>
          </a:p>
          <a:p>
            <a:pPr algn="ctr"/>
            <a:r>
              <a:rPr lang="it-IT" sz="1600" dirty="0" smtClean="0"/>
              <a:t>(Titolo 2)</a:t>
            </a:r>
            <a:endParaRPr lang="it-IT" sz="1600" dirty="0"/>
          </a:p>
        </p:txBody>
      </p:sp>
      <p:sp>
        <p:nvSpPr>
          <p:cNvPr id="3" name="Ovale 2"/>
          <p:cNvSpPr/>
          <p:nvPr/>
        </p:nvSpPr>
        <p:spPr>
          <a:xfrm>
            <a:off x="530003" y="4148254"/>
            <a:ext cx="5190573" cy="2404801"/>
          </a:xfrm>
          <a:prstGeom prst="ellipse">
            <a:avLst/>
          </a:prstGeom>
          <a:solidFill>
            <a:srgbClr val="E848A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Viene recuperato</a:t>
            </a:r>
          </a:p>
          <a:p>
            <a:pPr algn="ctr"/>
            <a:r>
              <a:rPr lang="it-IT" sz="1600" dirty="0" smtClean="0"/>
              <a:t>Il ruolo che compete </a:t>
            </a:r>
            <a:r>
              <a:rPr lang="it-IT" sz="1600" u="sng" dirty="0" smtClean="0"/>
              <a:t>al Consiglio regionale, sede rappresentativa della volontà popolare</a:t>
            </a:r>
            <a:r>
              <a:rPr lang="it-IT" sz="1600" dirty="0" smtClean="0"/>
              <a:t>, attraverso il rafforzamento </a:t>
            </a:r>
            <a:r>
              <a:rPr lang="it-IT" sz="1600" dirty="0"/>
              <a:t>delle funzioni conoscitive e di controllo del Consiglio regionale e </a:t>
            </a:r>
            <a:r>
              <a:rPr lang="it-IT" sz="1600" dirty="0" smtClean="0"/>
              <a:t>il riconoscimento </a:t>
            </a:r>
            <a:r>
              <a:rPr lang="it-IT" sz="1600" dirty="0"/>
              <a:t>di uno specifico ruolo delle </a:t>
            </a:r>
            <a:r>
              <a:rPr lang="it-IT" sz="1600" dirty="0" smtClean="0"/>
              <a:t>opposizioni</a:t>
            </a:r>
          </a:p>
          <a:p>
            <a:pPr algn="ctr"/>
            <a:r>
              <a:rPr lang="it-IT" sz="1600" dirty="0" smtClean="0"/>
              <a:t>(Titolo 3) </a:t>
            </a:r>
            <a:endParaRPr lang="it-IT" sz="1600" dirty="0"/>
          </a:p>
        </p:txBody>
      </p:sp>
      <p:sp>
        <p:nvSpPr>
          <p:cNvPr id="9" name="Ovale 8"/>
          <p:cNvSpPr/>
          <p:nvPr/>
        </p:nvSpPr>
        <p:spPr>
          <a:xfrm>
            <a:off x="7515922" y="4379126"/>
            <a:ext cx="3401122" cy="1943055"/>
          </a:xfrm>
          <a:prstGeom prst="ellipse">
            <a:avLst/>
          </a:prstGeom>
          <a:solidFill>
            <a:srgbClr val="002060"/>
          </a:solidFill>
          <a:ln>
            <a:solidFill>
              <a:srgbClr val="4C6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Elezione diretta del Presidente della Giunta</a:t>
            </a:r>
          </a:p>
          <a:p>
            <a:pPr algn="ctr"/>
            <a:r>
              <a:rPr lang="it-IT" sz="1600" dirty="0" smtClean="0"/>
              <a:t>(Titolo 3)</a:t>
            </a:r>
            <a:endParaRPr lang="it-IT" sz="1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8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83298" y="1130923"/>
            <a:ext cx="9867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/>
              <a:t>Ambito tematico: Aspetti del regionalismo (1)</a:t>
            </a:r>
          </a:p>
          <a:p>
            <a:pPr algn="ctr">
              <a:lnSpc>
                <a:spcPct val="150000"/>
              </a:lnSpc>
            </a:pPr>
            <a:r>
              <a:rPr lang="it-IT" b="1" i="1" u="sng" dirty="0" smtClean="0"/>
              <a:t>Excursus del regionalismo </a:t>
            </a:r>
            <a:r>
              <a:rPr lang="it-IT" b="1" i="1" u="sng" dirty="0"/>
              <a:t>italiano e il </a:t>
            </a:r>
            <a:r>
              <a:rPr lang="it-IT" b="1" i="1" u="sng" dirty="0" smtClean="0"/>
              <a:t>suo evolversi</a:t>
            </a:r>
          </a:p>
          <a:p>
            <a:pPr algn="just"/>
            <a:r>
              <a:rPr lang="it-IT" dirty="0" smtClean="0"/>
              <a:t>In questo studio e nella ricerca delle fonti si </a:t>
            </a:r>
            <a:r>
              <a:rPr lang="it-IT" dirty="0"/>
              <a:t>è dato particolare risalto </a:t>
            </a:r>
            <a:r>
              <a:rPr lang="it-IT" dirty="0" smtClean="0"/>
              <a:t>ai volumi </a:t>
            </a:r>
            <a:r>
              <a:rPr lang="it-IT" dirty="0"/>
              <a:t>dei </a:t>
            </a:r>
            <a:r>
              <a:rPr lang="it-IT" b="1" dirty="0"/>
              <a:t>resoconti integrali </a:t>
            </a:r>
            <a:r>
              <a:rPr lang="it-IT" dirty="0" smtClean="0"/>
              <a:t>delle sedute </a:t>
            </a:r>
            <a:r>
              <a:rPr lang="it-IT" dirty="0"/>
              <a:t>di Consiglio regionale dal 1970 al 2010 (ultimo anno di pubblicazione cartacea</a:t>
            </a:r>
            <a:r>
              <a:rPr lang="it-IT" dirty="0" smtClean="0"/>
              <a:t>).</a:t>
            </a:r>
          </a:p>
          <a:p>
            <a:pPr algn="just"/>
            <a:r>
              <a:rPr lang="it-IT" dirty="0"/>
              <a:t>N</a:t>
            </a:r>
            <a:r>
              <a:rPr lang="it-IT" dirty="0" smtClean="0"/>
              <a:t>el corso del 2020 i volumi dei resoconti (che contengono tutti i dibattiti consiliari e tutti i documenti di seduta) sono stati esposti al Polo culturale in apposita libreria, procedendo alla loro inventariazione e catalogazione.</a:t>
            </a:r>
          </a:p>
          <a:p>
            <a:pPr algn="just"/>
            <a:r>
              <a:rPr lang="it-IT" dirty="0"/>
              <a:t>Si tratta di </a:t>
            </a:r>
            <a:r>
              <a:rPr lang="it-IT" b="1" dirty="0" smtClean="0"/>
              <a:t>116 volumi</a:t>
            </a:r>
            <a:r>
              <a:rPr lang="it-IT" dirty="0" smtClean="0"/>
              <a:t> per un totale di oltre 110.000 pagine di documentazione.</a:t>
            </a:r>
            <a:endParaRPr lang="it-IT" b="1" dirty="0"/>
          </a:p>
          <a:p>
            <a:pPr algn="ctr"/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6"/>
          <a:stretch/>
        </p:blipFill>
        <p:spPr>
          <a:xfrm>
            <a:off x="1083298" y="4155296"/>
            <a:ext cx="9867014" cy="21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83298" y="1245871"/>
            <a:ext cx="986701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Ambito tematico: Aspetti del regionalismo (2)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i="1" u="sng" dirty="0" smtClean="0"/>
              <a:t>Excursus del regionalismo </a:t>
            </a:r>
            <a:r>
              <a:rPr lang="it-IT" b="1" i="1" u="sng" dirty="0"/>
              <a:t>italiano e il </a:t>
            </a:r>
            <a:r>
              <a:rPr lang="it-IT" b="1" i="1" u="sng" dirty="0" smtClean="0"/>
              <a:t>suo evolversi</a:t>
            </a:r>
          </a:p>
          <a:p>
            <a:pPr algn="ctr"/>
            <a:endParaRPr lang="it-IT" b="1" i="1" u="sng" dirty="0"/>
          </a:p>
          <a:p>
            <a:pPr algn="just"/>
            <a:r>
              <a:rPr lang="it-IT" dirty="0" smtClean="0"/>
              <a:t>Per ogni volume dei resoconti consiliari - oltre ai riferimenti del numero di inventario e di collocazione</a:t>
            </a:r>
            <a:r>
              <a:rPr lang="it-IT" dirty="0"/>
              <a:t> </a:t>
            </a:r>
            <a:r>
              <a:rPr lang="it-IT" dirty="0" smtClean="0"/>
              <a:t>- </a:t>
            </a:r>
            <a:r>
              <a:rPr lang="it-IT" b="1" dirty="0" smtClean="0"/>
              <a:t>sono state specificate le sedute in esso contenute, indicandone i numeri</a:t>
            </a:r>
            <a:r>
              <a:rPr lang="it-IT" dirty="0" smtClean="0"/>
              <a:t>. </a:t>
            </a:r>
            <a:r>
              <a:rPr lang="it-IT" dirty="0"/>
              <a:t>Tale dato infatti non rientra fra le informazioni richieste dai sistemi di catalogazione e, pertanto, </a:t>
            </a:r>
            <a:r>
              <a:rPr lang="it-IT" u="sng" dirty="0"/>
              <a:t>la raccolta garantisce un’</a:t>
            </a:r>
            <a:r>
              <a:rPr lang="it-IT" b="1" u="sng" dirty="0"/>
              <a:t>informazione</a:t>
            </a:r>
            <a:r>
              <a:rPr lang="it-IT" u="sng" dirty="0"/>
              <a:t> </a:t>
            </a:r>
            <a:r>
              <a:rPr lang="it-IT" b="1" u="sng" dirty="0"/>
              <a:t>maggiormente esaustiva e </a:t>
            </a:r>
            <a:r>
              <a:rPr lang="it-IT" b="1" u="sng" dirty="0" smtClean="0"/>
              <a:t>immediata </a:t>
            </a:r>
            <a:r>
              <a:rPr lang="it-IT" u="sng" dirty="0"/>
              <a:t>per un eventuale lavoro di ricerca e/o studio che fosse circoscritto a specifiche sedute consiliari</a:t>
            </a:r>
            <a:r>
              <a:rPr lang="it-IT" u="sng" dirty="0" smtClean="0"/>
              <a:t>.</a:t>
            </a:r>
          </a:p>
          <a:p>
            <a:pPr algn="just"/>
            <a:r>
              <a:rPr lang="it-IT" dirty="0" smtClean="0"/>
              <a:t>Sono, </a:t>
            </a:r>
            <a:r>
              <a:rPr lang="it-IT" dirty="0"/>
              <a:t>altresì, in </a:t>
            </a:r>
            <a:r>
              <a:rPr lang="it-IT" dirty="0" smtClean="0"/>
              <a:t>corso </a:t>
            </a:r>
            <a:r>
              <a:rPr lang="it-IT" b="1" dirty="0" smtClean="0"/>
              <a:t>la stampa e la rilegatura dei resoconti dal 2010 al 2019 </a:t>
            </a:r>
            <a:r>
              <a:rPr lang="it-IT" dirty="0" smtClean="0"/>
              <a:t>e la </a:t>
            </a:r>
            <a:r>
              <a:rPr lang="it-IT" b="1" dirty="0" smtClean="0"/>
              <a:t>digitalizzazione dei resoconti esistenti soltanto in formato cartaceo </a:t>
            </a:r>
            <a:r>
              <a:rPr lang="it-IT" dirty="0" smtClean="0"/>
              <a:t>dalla VI^ Legislatura a ritroso. Entrambi i progetti, ideati alla luce del lavoro di ricerca delle fonti, sono volti a promuovere e favorire </a:t>
            </a:r>
            <a:r>
              <a:rPr lang="it-IT" b="1" dirty="0" smtClean="0"/>
              <a:t>l’accessibilità dei documenti </a:t>
            </a:r>
            <a:r>
              <a:rPr lang="it-IT" dirty="0" smtClean="0"/>
              <a:t>prodotti dal Consiglio regionale, anche in piena coerenza con gli obiettivi strategici dell’ente (</a:t>
            </a:r>
            <a:r>
              <a:rPr lang="it-IT" b="1" dirty="0" smtClean="0"/>
              <a:t>dematerializzazione</a:t>
            </a:r>
            <a:r>
              <a:rPr lang="it-IT" dirty="0" smtClean="0"/>
              <a:t> attraverso l’utilizzo dei formati «open data» e </a:t>
            </a:r>
            <a:r>
              <a:rPr lang="it-IT" b="1" dirty="0" smtClean="0"/>
              <a:t>trasparenza</a:t>
            </a:r>
            <a:r>
              <a:rPr lang="it-IT" dirty="0" smtClean="0"/>
              <a:t>).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b="1" dirty="0"/>
              <a:t>http://www.consiglioregionale.calabria.it/poloculturale/default.asp?selez=ambito_1</a:t>
            </a:r>
          </a:p>
          <a:p>
            <a:pPr algn="just"/>
            <a:r>
              <a:rPr lang="it-IT" dirty="0"/>
              <a:t> </a:t>
            </a:r>
          </a:p>
          <a:p>
            <a:pPr algn="just"/>
            <a:endParaRPr lang="it-IT" i="1" u="sng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 </a:t>
            </a:r>
            <a:endParaRPr lang="it-IT" dirty="0"/>
          </a:p>
          <a:p>
            <a:pPr algn="just"/>
            <a:endParaRPr lang="it-IT" b="1" dirty="0"/>
          </a:p>
          <a:p>
            <a:pPr algn="ctr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1981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44009" y="2126512"/>
            <a:ext cx="9473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Focus tematico: La Sanità calabrese (1)</a:t>
            </a:r>
          </a:p>
          <a:p>
            <a:pPr algn="ctr"/>
            <a:endParaRPr lang="it-IT" b="1" dirty="0" smtClean="0"/>
          </a:p>
          <a:p>
            <a:pPr algn="just"/>
            <a:r>
              <a:rPr lang="it-IT" dirty="0"/>
              <a:t>Le politiche e la gestione sanitaria rappresentano una delle competenze regionali che più di tutte incide sulla vita dei cittadini, ma anche nella valutazione della capacità amministrativa delle stesse Regioni.</a:t>
            </a:r>
          </a:p>
          <a:p>
            <a:pPr algn="just"/>
            <a:r>
              <a:rPr lang="it-IT" dirty="0"/>
              <a:t>La situazione emergenziale sanitaria causata dalla pandemia per </a:t>
            </a:r>
            <a:r>
              <a:rPr lang="it-IT" dirty="0" smtClean="0"/>
              <a:t>Covid-19 </a:t>
            </a:r>
            <a:r>
              <a:rPr lang="it-IT" dirty="0"/>
              <a:t>ha avuto l’effetto di uno stress-test per tutti i sistemi sanitari del Paese, svelandone luci e ombre, eccellenze e fragilità.</a:t>
            </a:r>
          </a:p>
          <a:p>
            <a:pPr algn="just"/>
            <a:r>
              <a:rPr lang="it-IT" dirty="0"/>
              <a:t>La scelta del terzo focus è stata effettuata proprio alla luce degli eventi e della grandissima e rinnovata </a:t>
            </a:r>
            <a:r>
              <a:rPr lang="it-IT" dirty="0" smtClean="0"/>
              <a:t>centralità del tema, considerata l’esigenza informativa che si </a:t>
            </a:r>
            <a:r>
              <a:rPr lang="it-IT" dirty="0"/>
              <a:t>è creata</a:t>
            </a:r>
            <a:r>
              <a:rPr lang="it-IT" dirty="0" smtClean="0"/>
              <a:t> intorno ad essa.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7971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65274" y="2083981"/>
            <a:ext cx="90057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Focus tematico: La Sanità calabrese (2)</a:t>
            </a:r>
          </a:p>
          <a:p>
            <a:pPr algn="ctr"/>
            <a:endParaRPr lang="it-IT" b="1" dirty="0" smtClean="0"/>
          </a:p>
          <a:p>
            <a:pPr algn="just"/>
            <a:r>
              <a:rPr lang="it-IT" dirty="0" smtClean="0"/>
              <a:t>La ricerca delle fonti è stata preceduta </a:t>
            </a:r>
            <a:r>
              <a:rPr lang="it-IT" dirty="0"/>
              <a:t>da </a:t>
            </a:r>
            <a:r>
              <a:rPr lang="it-IT" dirty="0" smtClean="0"/>
              <a:t>una ricostruzione storica </a:t>
            </a:r>
            <a:r>
              <a:rPr lang="it-IT" dirty="0"/>
              <a:t>del sistema sanitario nazionale e regionale nel </a:t>
            </a:r>
            <a:r>
              <a:rPr lang="it-IT" dirty="0" smtClean="0"/>
              <a:t>suo evolversi</a:t>
            </a:r>
            <a:r>
              <a:rPr lang="it-IT" dirty="0"/>
              <a:t>, passando dall’attuazione dei Piani per la salute all’approvazione dei Piani </a:t>
            </a:r>
            <a:r>
              <a:rPr lang="it-IT" dirty="0" smtClean="0"/>
              <a:t>di rientro </a:t>
            </a:r>
            <a:r>
              <a:rPr lang="it-IT" dirty="0"/>
              <a:t>e commissariamento della sanità, con un’analisi sul depotenziamento </a:t>
            </a:r>
            <a:r>
              <a:rPr lang="it-IT" dirty="0" smtClean="0"/>
              <a:t>dell’attività legislativa </a:t>
            </a:r>
            <a:r>
              <a:rPr lang="it-IT" dirty="0"/>
              <a:t>delle Assemblee regionali soggette a Commissariamento. </a:t>
            </a:r>
            <a:endParaRPr lang="it-IT" dirty="0" smtClean="0"/>
          </a:p>
          <a:p>
            <a:pPr algn="just"/>
            <a:r>
              <a:rPr lang="it-IT" dirty="0" smtClean="0"/>
              <a:t>Le raccolte bibliografiche hanno riguardato in particolare la ricerca degli atti consiliari, attraverso lo sfoglio dei volumi dei resoconti, per un totale approssimativo di circa 110.000 pagine.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492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0621" y="1245871"/>
            <a:ext cx="115735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Focus tematico: La Sanità calabrese (3)</a:t>
            </a:r>
          </a:p>
          <a:p>
            <a:pPr algn="ctr"/>
            <a:endParaRPr lang="it-IT" b="1" dirty="0" smtClean="0"/>
          </a:p>
          <a:p>
            <a:pPr algn="just"/>
            <a:r>
              <a:rPr lang="it-IT" dirty="0" smtClean="0"/>
              <a:t>Sono state elaborate tre </a:t>
            </a:r>
            <a:r>
              <a:rPr lang="it-IT" dirty="0"/>
              <a:t>raccolte </a:t>
            </a:r>
            <a:r>
              <a:rPr lang="it-IT" dirty="0" smtClean="0"/>
              <a:t>bibliografiche sul tema, </a:t>
            </a:r>
            <a:r>
              <a:rPr lang="it-IT" dirty="0" smtClean="0"/>
              <a:t>contenenti:</a:t>
            </a: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1) le </a:t>
            </a:r>
            <a:r>
              <a:rPr lang="it-IT" dirty="0"/>
              <a:t>leggi regionali in materia sanitaria </a:t>
            </a:r>
            <a:r>
              <a:rPr lang="it-IT" dirty="0" smtClean="0"/>
              <a:t>approvate dal </a:t>
            </a:r>
            <a:r>
              <a:rPr lang="it-IT" dirty="0"/>
              <a:t>1970 al 2020</a:t>
            </a:r>
            <a:r>
              <a:rPr lang="it-IT" dirty="0" smtClean="0"/>
              <a:t>, (134 leggi regionali) </a:t>
            </a:r>
            <a:r>
              <a:rPr lang="it-IT" dirty="0"/>
              <a:t>indicando il volume dei resoconti integrali in cui </a:t>
            </a:r>
            <a:r>
              <a:rPr lang="it-IT" dirty="0" smtClean="0"/>
              <a:t>sono reperibili sia il testo </a:t>
            </a:r>
            <a:r>
              <a:rPr lang="it-IT" dirty="0"/>
              <a:t>storico della legge sia la discussione avvenuta in </a:t>
            </a:r>
            <a:r>
              <a:rPr lang="it-IT" dirty="0" smtClean="0"/>
              <a:t>Aula</a:t>
            </a:r>
            <a:r>
              <a:rPr lang="it-IT" dirty="0"/>
              <a:t>, numero di inventario</a:t>
            </a:r>
            <a:r>
              <a:rPr lang="it-IT" dirty="0" smtClean="0"/>
              <a:t>, collocazione</a:t>
            </a:r>
            <a:r>
              <a:rPr lang="it-IT" dirty="0"/>
              <a:t>, link alla banca dati delle leggi regionali, contenente il testo armonizzato con </a:t>
            </a:r>
            <a:r>
              <a:rPr lang="it-IT" dirty="0" smtClean="0"/>
              <a:t>le eventuali </a:t>
            </a:r>
            <a:r>
              <a:rPr lang="it-IT" dirty="0"/>
              <a:t>modifiche, e, ove esistente, il link alla seduta </a:t>
            </a:r>
            <a:r>
              <a:rPr lang="it-IT" dirty="0" smtClean="0"/>
              <a:t>consiliare; le </a:t>
            </a:r>
            <a:r>
              <a:rPr lang="it-IT" dirty="0"/>
              <a:t>leggi regionali approvate dopo il 2010 e </a:t>
            </a:r>
            <a:r>
              <a:rPr lang="it-IT" dirty="0" smtClean="0"/>
              <a:t>il relativo “</a:t>
            </a:r>
            <a:r>
              <a:rPr lang="it-IT" i="1" dirty="0" smtClean="0"/>
              <a:t>iter </a:t>
            </a:r>
            <a:r>
              <a:rPr lang="it-IT" i="1" dirty="0" err="1" smtClean="0"/>
              <a:t>legis</a:t>
            </a:r>
            <a:r>
              <a:rPr lang="it-IT" dirty="0" smtClean="0"/>
              <a:t>” pubblicato sul </a:t>
            </a:r>
            <a:r>
              <a:rPr lang="it-IT" dirty="0"/>
              <a:t>sito </a:t>
            </a:r>
            <a:r>
              <a:rPr lang="it-IT" dirty="0" smtClean="0"/>
              <a:t>istituzionale del Consiglio regionale; </a:t>
            </a:r>
            <a:r>
              <a:rPr lang="it-IT" dirty="0"/>
              <a:t>le sedute consiliari in cui è stato discusso, dibattuto o </a:t>
            </a:r>
            <a:r>
              <a:rPr lang="it-IT" dirty="0" smtClean="0"/>
              <a:t>riferito in </a:t>
            </a:r>
            <a:r>
              <a:rPr lang="it-IT" dirty="0"/>
              <a:t>materia di </a:t>
            </a:r>
            <a:r>
              <a:rPr lang="it-IT" dirty="0" smtClean="0"/>
              <a:t>sanità;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2) gli </a:t>
            </a:r>
            <a:r>
              <a:rPr lang="it-IT" dirty="0"/>
              <a:t>atti di indirizzo e controllo (interrogazioni, mozioni, </a:t>
            </a:r>
            <a:r>
              <a:rPr lang="it-IT" dirty="0" smtClean="0"/>
              <a:t>ordini del </a:t>
            </a:r>
            <a:r>
              <a:rPr lang="it-IT" dirty="0"/>
              <a:t>giorno, </a:t>
            </a:r>
            <a:r>
              <a:rPr lang="it-IT" dirty="0" smtClean="0"/>
              <a:t>interpellanze, per un totale di 353 atti) </a:t>
            </a:r>
            <a:r>
              <a:rPr lang="it-IT" dirty="0"/>
              <a:t>discussi e approvati in materia sanitaria dal 1970 ad </a:t>
            </a:r>
            <a:r>
              <a:rPr lang="it-IT" dirty="0" smtClean="0"/>
              <a:t>oggi. Nella raccolta sono state fornite ulteriori informazioni rispetto a quelle consentite dagli ordinari sistemi di catalogazione, come l’indicazione del volume dei resoconti e del numero di seduta consiliare in cui rinvenire il </a:t>
            </a:r>
            <a:r>
              <a:rPr lang="it-IT" dirty="0"/>
              <a:t>testo ed il </a:t>
            </a:r>
            <a:r>
              <a:rPr lang="it-IT" dirty="0" smtClean="0"/>
              <a:t>dibattito e il </a:t>
            </a:r>
            <a:r>
              <a:rPr lang="it-IT" dirty="0"/>
              <a:t>link alla </a:t>
            </a:r>
            <a:r>
              <a:rPr lang="it-IT" dirty="0" smtClean="0"/>
              <a:t>seduta ove esistente. Per completezza informativa e grazie alle banche dati del sito istituzionale, si </a:t>
            </a:r>
            <a:r>
              <a:rPr lang="it-IT" dirty="0"/>
              <a:t>è </a:t>
            </a:r>
            <a:r>
              <a:rPr lang="it-IT" dirty="0" smtClean="0"/>
              <a:t>inoltre proceduto a inserire anche </a:t>
            </a:r>
            <a:r>
              <a:rPr lang="it-IT" dirty="0"/>
              <a:t>tutti gli atti di indirizzo e controllo </a:t>
            </a:r>
            <a:r>
              <a:rPr lang="it-IT" dirty="0" smtClean="0"/>
              <a:t>successivi al 2010 con </a:t>
            </a:r>
            <a:r>
              <a:rPr lang="it-IT" dirty="0"/>
              <a:t>apposito </a:t>
            </a:r>
            <a:r>
              <a:rPr lang="it-IT" dirty="0" smtClean="0"/>
              <a:t>collegamento ipertestuale</a:t>
            </a:r>
            <a:r>
              <a:rPr lang="it-IT" dirty="0"/>
              <a:t>, poiché non consultabili come documentazione cartacea</a:t>
            </a:r>
            <a:r>
              <a:rPr lang="it-IT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3) </a:t>
            </a:r>
            <a:r>
              <a:rPr lang="it-IT" dirty="0" smtClean="0"/>
              <a:t>l’elenco </a:t>
            </a:r>
            <a:r>
              <a:rPr lang="it-IT" dirty="0"/>
              <a:t>delle monografie e riviste presenti nei fondi biblioteca </a:t>
            </a:r>
            <a:r>
              <a:rPr lang="it-IT" dirty="0" smtClean="0"/>
              <a:t>ed  emeroteca </a:t>
            </a:r>
            <a:r>
              <a:rPr lang="it-IT" dirty="0"/>
              <a:t>in materia di sanità, con indicazione del titolo, autore, casa editrice, anno </a:t>
            </a:r>
            <a:r>
              <a:rPr lang="it-IT" dirty="0" smtClean="0"/>
              <a:t>di pubblicazione</a:t>
            </a:r>
            <a:r>
              <a:rPr lang="it-IT" dirty="0"/>
              <a:t>, inventario e collocazione.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r>
              <a:rPr lang="it-IT" b="1" dirty="0"/>
              <a:t>http://</a:t>
            </a:r>
            <a:r>
              <a:rPr lang="it-IT" b="1" dirty="0" smtClean="0"/>
              <a:t>www.consiglioregionale.calabria.it/poloculturale/default.asp?selez=ambito_1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228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87366" y="1881352"/>
            <a:ext cx="9774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Il patrimonio culturale del Polo </a:t>
            </a:r>
            <a:endParaRPr lang="it-IT" b="1" dirty="0" smtClean="0"/>
          </a:p>
          <a:p>
            <a:pPr algn="ctr"/>
            <a:endParaRPr lang="it-IT" b="1" dirty="0"/>
          </a:p>
          <a:p>
            <a:pPr algn="just"/>
            <a:r>
              <a:rPr lang="it-IT" dirty="0"/>
              <a:t>•	FONDO BIBLIOTECA costituito da circa 39.000 volumi comprendenti monografie, collane, periodici, codici e diverse piattaforme e banche dati digitali con particolare riguardo al settore giuridico e socio </a:t>
            </a:r>
            <a:r>
              <a:rPr lang="it-IT" dirty="0" smtClean="0"/>
              <a:t>– politologico</a:t>
            </a:r>
            <a:r>
              <a:rPr lang="it-IT" dirty="0"/>
              <a:t>, ma anche alla storia, alla cultura e all’identità calabrese e delle minoranze linguistiche storiche presenti nel territorio.</a:t>
            </a:r>
          </a:p>
          <a:p>
            <a:pPr algn="just"/>
            <a:r>
              <a:rPr lang="it-IT" dirty="0"/>
              <a:t>•	FONDO DOCUMENTALE costituito dalla documentazione amministrativa fra cui, in particolare, i resoconti e gli atti assembleari.</a:t>
            </a:r>
          </a:p>
          <a:p>
            <a:pPr algn="just"/>
            <a:r>
              <a:rPr lang="it-IT" dirty="0"/>
              <a:t>•	FONDO EMEROTECA costituito dalla collezione - dal 1971 ad oggi -di quotidiani locali e nazionali, riviste e periodici per un totale complessivo di circa 100 testate.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175" y="4955463"/>
            <a:ext cx="9733893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33600" y="2039007"/>
            <a:ext cx="8439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50 anni di Regioni a statuto ordinario: riflettere sul ruolo delle autonomie</a:t>
            </a:r>
          </a:p>
          <a:p>
            <a:pPr algn="ctr"/>
            <a:endParaRPr lang="it-IT" b="1" dirty="0"/>
          </a:p>
          <a:p>
            <a:pPr algn="just"/>
            <a:r>
              <a:rPr lang="it-IT" dirty="0" smtClean="0"/>
              <a:t>La ricorrenza </a:t>
            </a:r>
            <a:r>
              <a:rPr lang="it-IT" dirty="0"/>
              <a:t>del cinquantenario del Regionalismo ha rappresentato </a:t>
            </a:r>
            <a:r>
              <a:rPr lang="it-IT" b="1" dirty="0"/>
              <a:t>l’occasione per avviare iniziative di studio e ricerca </a:t>
            </a:r>
            <a:r>
              <a:rPr lang="it-IT" b="1" dirty="0" smtClean="0"/>
              <a:t>utilizzando le </a:t>
            </a:r>
            <a:r>
              <a:rPr lang="it-IT" b="1" dirty="0"/>
              <a:t>fonti documentali presenti al </a:t>
            </a:r>
            <a:r>
              <a:rPr lang="it-IT" b="1" dirty="0" smtClean="0"/>
              <a:t>Polo culturale</a:t>
            </a:r>
            <a:r>
              <a:rPr lang="it-IT" dirty="0" smtClean="0"/>
              <a:t>: </a:t>
            </a:r>
            <a:r>
              <a:rPr lang="it-IT" dirty="0"/>
              <a:t>fondo biblioteca (libri, manuali, codici), fondo emeroteca (giornali e riviste) e fondo documentale (atti assembleari, resoconti e documentazione amministrativa</a:t>
            </a:r>
            <a:r>
              <a:rPr lang="it-IT" dirty="0" smtClean="0"/>
              <a:t>).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L’opportunità </a:t>
            </a:r>
            <a:r>
              <a:rPr lang="it-IT" dirty="0"/>
              <a:t>è stata colta come stimolo di riflessione sul </a:t>
            </a:r>
            <a:r>
              <a:rPr lang="it-IT" b="1" dirty="0"/>
              <a:t>ruolo</a:t>
            </a:r>
            <a:r>
              <a:rPr lang="it-IT" dirty="0"/>
              <a:t> </a:t>
            </a:r>
            <a:r>
              <a:rPr lang="it-IT" dirty="0" smtClean="0"/>
              <a:t>dell’istituzione regionale - </a:t>
            </a:r>
            <a:r>
              <a:rPr lang="it-IT" dirty="0"/>
              <a:t>in particolare </a:t>
            </a:r>
            <a:r>
              <a:rPr lang="it-IT" b="1" dirty="0"/>
              <a:t>l’assemblea </a:t>
            </a:r>
            <a:r>
              <a:rPr lang="it-IT" b="1" dirty="0" smtClean="0"/>
              <a:t>legislativa</a:t>
            </a:r>
            <a:r>
              <a:rPr lang="it-IT" dirty="0" smtClean="0"/>
              <a:t> - in </a:t>
            </a:r>
            <a:r>
              <a:rPr lang="it-IT" dirty="0"/>
              <a:t>questi cinquanta anni, ripercorrendo fatti e documenti che ne hanno caratterizzato la vita politica, per meglio comprendere il punto di partenza e, soprattutto, il punto di maturazione cui è giunto il processo di unitarietà </a:t>
            </a:r>
            <a:r>
              <a:rPr lang="it-IT" dirty="0" smtClean="0"/>
              <a:t>e sviluppo della </a:t>
            </a:r>
            <a:r>
              <a:rPr lang="it-IT" dirty="0"/>
              <a:t>Regione Calabria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66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2661" y="1245871"/>
            <a:ext cx="109307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Progetto e il Metodo di Ricerca</a:t>
            </a:r>
          </a:p>
          <a:p>
            <a:pPr algn="ctr"/>
            <a:endParaRPr lang="it-IT" dirty="0" smtClean="0"/>
          </a:p>
          <a:p>
            <a:pPr algn="just"/>
            <a:r>
              <a:rPr lang="it-IT" dirty="0" smtClean="0"/>
              <a:t>Si </a:t>
            </a:r>
            <a:r>
              <a:rPr lang="it-IT" dirty="0"/>
              <a:t>è deciso di realizzare </a:t>
            </a:r>
            <a:r>
              <a:rPr lang="it-IT" b="1" dirty="0"/>
              <a:t>la prima raccolta sulle fonti documentali disponibili presso il Polo in materia di regionalismo italiano e calabrese</a:t>
            </a:r>
            <a:r>
              <a:rPr lang="it-IT" dirty="0"/>
              <a:t>, </a:t>
            </a:r>
            <a:r>
              <a:rPr lang="it-IT" b="1" dirty="0"/>
              <a:t>secondo la metodologia che propone un utilizzo sinergico dei tre fondi </a:t>
            </a:r>
            <a:r>
              <a:rPr lang="it-IT" dirty="0"/>
              <a:t>summenzionati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Il progetto intende fornire, in particolare a studiosi e ricercatori, ma anche a quanti </a:t>
            </a:r>
            <a:r>
              <a:rPr lang="it-IT" dirty="0" smtClean="0"/>
              <a:t>interessati </a:t>
            </a:r>
            <a:r>
              <a:rPr lang="it-IT" dirty="0"/>
              <a:t>all’argomento, una mappatura del materiale presente al Polo che offre la possibilità di approfondire una tematica non solo attraverso la </a:t>
            </a:r>
            <a:r>
              <a:rPr lang="it-IT" i="1" dirty="0"/>
              <a:t>letteratura scientifica </a:t>
            </a:r>
            <a:r>
              <a:rPr lang="it-IT" dirty="0"/>
              <a:t>ad essa dedicata, ma anche attraverso la </a:t>
            </a:r>
            <a:r>
              <a:rPr lang="it-IT" i="1" dirty="0"/>
              <a:t>voce dell’informazione da parte della stampa </a:t>
            </a:r>
            <a:r>
              <a:rPr lang="it-IT" dirty="0"/>
              <a:t>e attraverso </a:t>
            </a:r>
            <a:r>
              <a:rPr lang="it-IT" i="1" dirty="0"/>
              <a:t>il dibattito politico e i conseguenti atti assembleari </a:t>
            </a:r>
            <a:r>
              <a:rPr lang="it-IT" dirty="0"/>
              <a:t>(in particolare </a:t>
            </a:r>
            <a:r>
              <a:rPr lang="it-IT" i="1" dirty="0"/>
              <a:t>i resoconti </a:t>
            </a:r>
            <a:r>
              <a:rPr lang="it-IT" i="1" dirty="0" smtClean="0"/>
              <a:t>consiliari che sono stati catalogati e trasferiti al Polo dove sono esposti  ai fini della consultazione pubblica</a:t>
            </a:r>
            <a:r>
              <a:rPr lang="it-IT" dirty="0" smtClean="0"/>
              <a:t>).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Le ricerche bibliografiche </a:t>
            </a:r>
            <a:r>
              <a:rPr lang="it-IT" dirty="0" smtClean="0"/>
              <a:t>elaborate riportano l’indicazione </a:t>
            </a:r>
            <a:r>
              <a:rPr lang="it-IT" dirty="0"/>
              <a:t>della </a:t>
            </a:r>
            <a:r>
              <a:rPr lang="it-IT" dirty="0" smtClean="0"/>
              <a:t>documentazione rintracciata: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per </a:t>
            </a:r>
            <a:r>
              <a:rPr lang="it-IT" dirty="0"/>
              <a:t>i testi: autore, titolo, casa editrice, anno di </a:t>
            </a:r>
            <a:r>
              <a:rPr lang="it-IT" dirty="0" smtClean="0"/>
              <a:t>pubblicazione, numero di inventario e collocazione;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per </a:t>
            </a:r>
            <a:r>
              <a:rPr lang="it-IT" dirty="0"/>
              <a:t>i giornali: autore, titolo, testata giornalistica, numero e anno di </a:t>
            </a:r>
            <a:r>
              <a:rPr lang="it-IT" dirty="0" smtClean="0"/>
              <a:t>riferimento, numero di inventario e collocazione;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</a:t>
            </a:r>
            <a:r>
              <a:rPr lang="it-IT" dirty="0" smtClean="0"/>
              <a:t>er la documentazione istituzionale – amministrativa: fonte, numero </a:t>
            </a:r>
            <a:r>
              <a:rPr lang="it-IT" dirty="0"/>
              <a:t>di inventario e di catalogazione e, laddove esistenti, i link di collegamento alla banca dati del sito del Consiglio regionale per gli atti e le leggi regionali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4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2661" y="1245871"/>
            <a:ext cx="1093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55532" y="2144110"/>
            <a:ext cx="8240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/>
              <a:t>La duplice finalità della raccolta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just"/>
            <a:r>
              <a:rPr lang="it-IT" dirty="0"/>
              <a:t>•	evidenziare l’ampiezza e l’articolazione informativa attraverso l’interconnessione dei tre fondi, valorizzando in particolar modo il patrimonio documentale autoprodotto dal Consiglio regionale;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•	comunicare e divulgare la fruibilità di tale documentazione autoctona quale proiezione esterna dell’attività assembleare che, pertanto, può anche ben essere collocata fra le azioni di </a:t>
            </a:r>
            <a:r>
              <a:rPr lang="it-IT" i="1" dirty="0" err="1"/>
              <a:t>accountability</a:t>
            </a:r>
            <a:r>
              <a:rPr lang="it-IT" dirty="0"/>
              <a:t>, trasparenza e partecipazione dell’istituzione consiliare.</a:t>
            </a:r>
          </a:p>
        </p:txBody>
      </p:sp>
    </p:spTree>
    <p:extLst>
      <p:ext uri="{BB962C8B-B14F-4D97-AF65-F5344CB8AC3E}">
        <p14:creationId xmlns:p14="http://schemas.microsoft.com/office/powerpoint/2010/main" val="40876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2661" y="1245871"/>
            <a:ext cx="1093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91862" y="1430537"/>
            <a:ext cx="8397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Le principali chiavi di ricerca</a:t>
            </a:r>
          </a:p>
          <a:p>
            <a:endParaRPr lang="it-IT" dirty="0"/>
          </a:p>
          <a:p>
            <a:pPr algn="just"/>
            <a:r>
              <a:rPr lang="it-IT" dirty="0"/>
              <a:t>Al fine di poter meglio suddividere il lavoro di ricerca e approfondimento si sono individuati tre ambiti </a:t>
            </a:r>
            <a:r>
              <a:rPr lang="it-IT" dirty="0" smtClean="0"/>
              <a:t>tematici: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1. Lo Statuto del 1971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2. </a:t>
            </a:r>
            <a:r>
              <a:rPr lang="it-IT" dirty="0" smtClean="0"/>
              <a:t>La Riforma </a:t>
            </a:r>
            <a:r>
              <a:rPr lang="it-IT" dirty="0"/>
              <a:t>statutaria del 2004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3. </a:t>
            </a:r>
            <a:r>
              <a:rPr lang="it-IT" dirty="0" smtClean="0"/>
              <a:t> Aspetti del Regionalismo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96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2661" y="1245871"/>
            <a:ext cx="1093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8718" y="981140"/>
            <a:ext cx="10398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FOCUS per ambiti di ricerca</a:t>
            </a:r>
          </a:p>
          <a:p>
            <a:pPr algn="ctr"/>
            <a:endParaRPr lang="it-IT" b="1" dirty="0" smtClean="0"/>
          </a:p>
          <a:p>
            <a:pPr algn="just"/>
            <a:r>
              <a:rPr lang="it-IT" dirty="0" smtClean="0"/>
              <a:t>Dopo la divisione del macro tema sul regionalismo italiano e calabrese in ambiti di studio, per ognuna delle chiavi di ricerca sono stati individuati degli specifici argomenti da indagare: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Statuto 1971 				La rivolta della città di Reggio Calabria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Riforma statutaria 2004			La Commissione consiliare per l’autoriforma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Aspetti del regionalismo			La Sanità calabrese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3763925" y="2296368"/>
            <a:ext cx="925033" cy="552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925" y="3086527"/>
            <a:ext cx="938865" cy="5913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925" y="3903345"/>
            <a:ext cx="93886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0" y="206482"/>
            <a:ext cx="2389710" cy="627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"/>
            <a:ext cx="1451610" cy="1245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582511" y="1067195"/>
            <a:ext cx="72626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Ambito tematico: STATUTO 1971</a:t>
            </a:r>
          </a:p>
          <a:p>
            <a:pPr algn="ctr"/>
            <a:r>
              <a:rPr lang="it-IT" sz="1600" b="1" i="1" dirty="0" smtClean="0"/>
              <a:t>Le tappe fondamentali</a:t>
            </a:r>
          </a:p>
          <a:p>
            <a:pPr algn="just"/>
            <a:endParaRPr lang="it-IT" sz="16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/>
              <a:t>7 </a:t>
            </a:r>
            <a:r>
              <a:rPr lang="it-IT" sz="1600" b="1" dirty="0"/>
              <a:t>e 8 </a:t>
            </a:r>
            <a:r>
              <a:rPr lang="it-IT" sz="1600" b="1" dirty="0" smtClean="0"/>
              <a:t>giugno 1970 </a:t>
            </a:r>
            <a:r>
              <a:rPr lang="it-IT" sz="1600" dirty="0" smtClean="0"/>
              <a:t>Elezione regionali in cui venne letta la prima assemblea legislativa composta da </a:t>
            </a:r>
            <a:r>
              <a:rPr lang="it-IT" sz="1600" dirty="0"/>
              <a:t>quaranta consiglieri regionali che furono chiamati ad approvare il primo statuto della </a:t>
            </a:r>
            <a:r>
              <a:rPr lang="it-IT" sz="1600" dirty="0" smtClean="0"/>
              <a:t>Regione.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/>
              <a:t>13 luglio </a:t>
            </a:r>
            <a:r>
              <a:rPr lang="it-IT" sz="1600" b="1" dirty="0"/>
              <a:t>1970 </a:t>
            </a:r>
            <a:r>
              <a:rPr lang="it-IT" sz="1600" dirty="0" smtClean="0"/>
              <a:t>Insediamento </a:t>
            </a:r>
            <a:r>
              <a:rPr lang="it-IT" sz="1600" dirty="0"/>
              <a:t>della I Legislatura del Consiglio regionale della Calabria nella sede provvisoria </a:t>
            </a:r>
            <a:r>
              <a:rPr lang="it-IT" sz="1600" dirty="0" smtClean="0"/>
              <a:t>del palazzo della Provincia di Catanzaro.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/>
              <a:t>15 settembre 1970</a:t>
            </a:r>
            <a:r>
              <a:rPr lang="it-IT" sz="1600" dirty="0" smtClean="0"/>
              <a:t> Elezione della Commissione Statuto per la predisposizione del progetto di articolato statutario.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/>
              <a:t>16 febbraio 1971 </a:t>
            </a:r>
            <a:r>
              <a:rPr lang="it-IT" sz="1600" dirty="0"/>
              <a:t>A</a:t>
            </a:r>
            <a:r>
              <a:rPr lang="it-IT" sz="1600" dirty="0" smtClean="0"/>
              <a:t>pprovazione in Consiglio regionale dell’o.d.g. «compromesso Colombo» col quale si definiva l’assetto istituzionale della Calabria, dando a Catanzaro il titolo di Capoluogo e la sede della Presidenza della Giunta regionale e a Reggio la sede del Consiglio, «con possibilità di riunioni nelle altre città capoluogo».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f</a:t>
            </a:r>
            <a:r>
              <a:rPr lang="it-IT" sz="1600" b="1" dirty="0" smtClean="0"/>
              <a:t>ine febbraio 1971 </a:t>
            </a:r>
            <a:r>
              <a:rPr lang="it-IT" sz="1600" dirty="0" smtClean="0"/>
              <a:t>Conclusione dei lavori della Commissione Statuto.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/>
              <a:t>31 marzo 1971 </a:t>
            </a:r>
            <a:r>
              <a:rPr lang="it-IT" sz="1600" dirty="0" smtClean="0"/>
              <a:t>Approvazione dello Statuto durante l’ultima riunione del Consiglio regionale tenutasi a Catanzaro.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/>
              <a:t>4 aprile 1971 </a:t>
            </a:r>
            <a:r>
              <a:rPr lang="it-IT" sz="1600" dirty="0" smtClean="0"/>
              <a:t>Proclamazione solenne dello Statuto a Reggio Calabria presso il Teatro Comunale.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/>
              <a:t>28 luglio 1971 </a:t>
            </a:r>
            <a:r>
              <a:rPr lang="it-IT" sz="1600" dirty="0" smtClean="0"/>
              <a:t>Approvazione in Parlamento dello Statuto della Regione Calabria con la legge n. 519.</a:t>
            </a: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76" y="1245871"/>
            <a:ext cx="4030717" cy="25175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20" y="4279257"/>
            <a:ext cx="4030716" cy="22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3440</Words>
  <Application>Microsoft Office PowerPoint</Application>
  <PresentationFormat>Widescreen</PresentationFormat>
  <Paragraphs>233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Baskerville Old Face</vt:lpstr>
      <vt:lpstr>Bookman Old Style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Ambito tematico: Riforma statutaria del 2004   </vt:lpstr>
      <vt:lpstr>Focus tematico: La Commissione Riforme (1)   Le tappe fondamentali della nuova stagione costituente </vt:lpstr>
      <vt:lpstr>  </vt:lpstr>
      <vt:lpstr> </vt:lpstr>
      <vt:lpstr>    </vt:lpstr>
      <vt:lpstr>PARTECIPAZIONE     </vt:lpstr>
      <vt:lpstr>I CONTENUTI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Serena Sgrò</dc:creator>
  <cp:lastModifiedBy>Serena Sgrò</cp:lastModifiedBy>
  <cp:revision>92</cp:revision>
  <dcterms:created xsi:type="dcterms:W3CDTF">2021-05-21T17:40:22Z</dcterms:created>
  <dcterms:modified xsi:type="dcterms:W3CDTF">2021-05-25T14:26:23Z</dcterms:modified>
</cp:coreProperties>
</file>